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48" y="1574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B9155B-5EFE-4D5C-8A0D-01CC3114F4C6}" type="datetimeFigureOut">
              <a:rPr lang="bg-BG" smtClean="0"/>
              <a:t>7.4.2016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BE2D3-DA37-4666-93E1-C68A5522D7DD}" type="slidenum">
              <a:rPr lang="bg-BG" smtClean="0"/>
              <a:t>‹#›</a:t>
            </a:fld>
            <a:endParaRPr lang="bg-BG"/>
          </a:p>
        </p:txBody>
      </p:sp>
    </p:spTree>
    <p:extLst>
      <p:ext uri="{BB962C8B-B14F-4D97-AF65-F5344CB8AC3E}">
        <p14:creationId xmlns:p14="http://schemas.microsoft.com/office/powerpoint/2010/main" val="128323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A7ABE2D3-DA37-4666-93E1-C68A5522D7DD}" type="slidenum">
              <a:rPr lang="bg-BG" smtClean="0"/>
              <a:t>20</a:t>
            </a:fld>
            <a:endParaRPr lang="bg-BG"/>
          </a:p>
        </p:txBody>
      </p:sp>
    </p:spTree>
    <p:extLst>
      <p:ext uri="{BB962C8B-B14F-4D97-AF65-F5344CB8AC3E}">
        <p14:creationId xmlns:p14="http://schemas.microsoft.com/office/powerpoint/2010/main" val="228952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958AD3C-3FEF-46B6-8B51-D0EEE3C4728B}" type="datetimeFigureOut">
              <a:rPr lang="bg-BG" smtClean="0"/>
              <a:t>7.4.2016 г.</a:t>
            </a:fld>
            <a:endParaRPr lang="bg-BG"/>
          </a:p>
        </p:txBody>
      </p:sp>
      <p:sp>
        <p:nvSpPr>
          <p:cNvPr id="17" name="Footer Placeholder 16"/>
          <p:cNvSpPr>
            <a:spLocks noGrp="1"/>
          </p:cNvSpPr>
          <p:nvPr>
            <p:ph type="ftr" sz="quarter" idx="11"/>
          </p:nvPr>
        </p:nvSpPr>
        <p:spPr/>
        <p:txBody>
          <a:bodyPr/>
          <a:lstStyle/>
          <a:p>
            <a:endParaRPr lang="bg-BG"/>
          </a:p>
        </p:txBody>
      </p:sp>
      <p:sp>
        <p:nvSpPr>
          <p:cNvPr id="29" name="Slide Number Placeholder 28"/>
          <p:cNvSpPr>
            <a:spLocks noGrp="1"/>
          </p:cNvSpPr>
          <p:nvPr>
            <p:ph type="sldNum" sz="quarter" idx="12"/>
          </p:nvPr>
        </p:nvSpPr>
        <p:spPr/>
        <p:txBody>
          <a:bodyPr/>
          <a:lstStyle/>
          <a:p>
            <a:fld id="{4E256EC4-B6A7-4831-A17E-B2A1299638E9}" type="slidenum">
              <a:rPr lang="bg-BG" smtClean="0"/>
              <a:t>‹#›</a:t>
            </a:fld>
            <a:endParaRPr lang="bg-BG"/>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58AD3C-3FEF-46B6-8B51-D0EEE3C4728B}" type="datetimeFigureOut">
              <a:rPr lang="bg-BG" smtClean="0"/>
              <a:t>7.4.2016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E256EC4-B6A7-4831-A17E-B2A1299638E9}"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58AD3C-3FEF-46B6-8B51-D0EEE3C4728B}" type="datetimeFigureOut">
              <a:rPr lang="bg-BG" smtClean="0"/>
              <a:t>7.4.2016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E256EC4-B6A7-4831-A17E-B2A1299638E9}"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58AD3C-3FEF-46B6-8B51-D0EEE3C4728B}" type="datetimeFigureOut">
              <a:rPr lang="bg-BG" smtClean="0"/>
              <a:t>7.4.2016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E256EC4-B6A7-4831-A17E-B2A1299638E9}" type="slidenum">
              <a:rPr lang="bg-BG" smtClean="0"/>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58AD3C-3FEF-46B6-8B51-D0EEE3C4728B}" type="datetimeFigureOut">
              <a:rPr lang="bg-BG" smtClean="0"/>
              <a:t>7.4.2016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a:xfrm>
            <a:off x="7924800" y="6416675"/>
            <a:ext cx="762000" cy="365125"/>
          </a:xfrm>
        </p:spPr>
        <p:txBody>
          <a:bodyPr/>
          <a:lstStyle/>
          <a:p>
            <a:fld id="{4E256EC4-B6A7-4831-A17E-B2A1299638E9}" type="slidenum">
              <a:rPr lang="bg-BG" smtClean="0"/>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58AD3C-3FEF-46B6-8B51-D0EEE3C4728B}" type="datetimeFigureOut">
              <a:rPr lang="bg-BG" smtClean="0"/>
              <a:t>7.4.2016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E256EC4-B6A7-4831-A17E-B2A1299638E9}" type="slidenum">
              <a:rPr lang="bg-BG" smtClean="0"/>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58AD3C-3FEF-46B6-8B51-D0EEE3C4728B}" type="datetimeFigureOut">
              <a:rPr lang="bg-BG" smtClean="0"/>
              <a:t>7.4.2016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4E256EC4-B6A7-4831-A17E-B2A1299638E9}"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58AD3C-3FEF-46B6-8B51-D0EEE3C4728B}" type="datetimeFigureOut">
              <a:rPr lang="bg-BG" smtClean="0"/>
              <a:t>7.4.2016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E256EC4-B6A7-4831-A17E-B2A1299638E9}"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8AD3C-3FEF-46B6-8B51-D0EEE3C4728B}" type="datetimeFigureOut">
              <a:rPr lang="bg-BG" smtClean="0"/>
              <a:t>7.4.2016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4E256EC4-B6A7-4831-A17E-B2A1299638E9}"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58AD3C-3FEF-46B6-8B51-D0EEE3C4728B}" type="datetimeFigureOut">
              <a:rPr lang="bg-BG" smtClean="0"/>
              <a:t>7.4.2016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E256EC4-B6A7-4831-A17E-B2A1299638E9}" type="slidenum">
              <a:rPr lang="bg-BG" smtClean="0"/>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58AD3C-3FEF-46B6-8B51-D0EEE3C4728B}" type="datetimeFigureOut">
              <a:rPr lang="bg-BG" smtClean="0"/>
              <a:t>7.4.2016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E256EC4-B6A7-4831-A17E-B2A1299638E9}" type="slidenum">
              <a:rPr lang="bg-BG" smtClean="0"/>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958AD3C-3FEF-46B6-8B51-D0EEE3C4728B}" type="datetimeFigureOut">
              <a:rPr lang="bg-BG" smtClean="0"/>
              <a:t>7.4.2016 г.</a:t>
            </a:fld>
            <a:endParaRPr lang="bg-BG"/>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bg-BG"/>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E256EC4-B6A7-4831-A17E-B2A1299638E9}" type="slidenum">
              <a:rPr lang="bg-BG" smtClean="0"/>
              <a:t>‹#›</a:t>
            </a:fld>
            <a:endParaRPr lang="bg-BG"/>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3.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5.jp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dirty="0" smtClean="0">
                <a:solidFill>
                  <a:srgbClr val="002060"/>
                </a:solidFill>
              </a:rPr>
              <a:t>Математици-юбиляри</a:t>
            </a:r>
            <a:endParaRPr lang="bg-BG" dirty="0">
              <a:solidFill>
                <a:srgbClr val="002060"/>
              </a:solidFill>
            </a:endParaRPr>
          </a:p>
        </p:txBody>
      </p:sp>
      <p:sp>
        <p:nvSpPr>
          <p:cNvPr id="3" name="Subtitle 2"/>
          <p:cNvSpPr>
            <a:spLocks noGrp="1"/>
          </p:cNvSpPr>
          <p:nvPr>
            <p:ph type="subTitle" idx="1"/>
          </p:nvPr>
        </p:nvSpPr>
        <p:spPr/>
        <p:txBody>
          <a:bodyPr/>
          <a:lstStyle/>
          <a:p>
            <a:endParaRPr lang="bg-BG" dirty="0"/>
          </a:p>
        </p:txBody>
      </p:sp>
    </p:spTree>
    <p:custDataLst>
      <p:tags r:id="rId1"/>
    </p:custDataLst>
    <p:extLst>
      <p:ext uri="{BB962C8B-B14F-4D97-AF65-F5344CB8AC3E}">
        <p14:creationId xmlns:p14="http://schemas.microsoft.com/office/powerpoint/2010/main" val="1190387593"/>
      </p:ext>
    </p:extLst>
  </p:cSld>
  <p:clrMapOvr>
    <a:masterClrMapping/>
  </p:clrMapOvr>
  <mc:AlternateContent xmlns:mc="http://schemas.openxmlformats.org/markup-compatibility/2006">
    <mc:Choice xmlns:p14="http://schemas.microsoft.com/office/powerpoint/2010/main" Requires="p14">
      <p:transition spd="slow" p14:dur="2000" advTm="23411"/>
    </mc:Choice>
    <mc:Fallback>
      <p:transition spd="slow" advTm="23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FFC000"/>
                </a:solidFill>
              </a:rPr>
              <a:t>Научни постижения</a:t>
            </a:r>
            <a:endParaRPr lang="bg-BG" dirty="0">
              <a:solidFill>
                <a:srgbClr val="FFC000"/>
              </a:solidFill>
            </a:endParaRPr>
          </a:p>
        </p:txBody>
      </p:sp>
      <p:sp>
        <p:nvSpPr>
          <p:cNvPr id="3" name="Content Placeholder 2"/>
          <p:cNvSpPr>
            <a:spLocks noGrp="1"/>
          </p:cNvSpPr>
          <p:nvPr>
            <p:ph idx="1"/>
          </p:nvPr>
        </p:nvSpPr>
        <p:spPr>
          <a:xfrm>
            <a:off x="107504" y="1484784"/>
            <a:ext cx="8229600" cy="4709160"/>
          </a:xfrm>
        </p:spPr>
        <p:txBody>
          <a:bodyPr>
            <a:normAutofit/>
          </a:bodyPr>
          <a:lstStyle/>
          <a:p>
            <a:pPr>
              <a:buFont typeface="Wingdings" pitchFamily="2" charset="2"/>
              <a:buChar char="v"/>
            </a:pPr>
            <a:endParaRPr lang="bg-BG" sz="2400" dirty="0">
              <a:latin typeface="Comic Sans MS" pitchFamily="66" charset="0"/>
            </a:endParaRPr>
          </a:p>
          <a:p>
            <a:pPr lvl="1" algn="just">
              <a:buFont typeface="Wingdings" pitchFamily="2" charset="2"/>
              <a:buChar char="v"/>
            </a:pPr>
            <a:r>
              <a:rPr lang="ru-RU" sz="2100" dirty="0"/>
              <a:t>Като един от </a:t>
            </a:r>
            <a:r>
              <a:rPr lang="ru-RU" sz="2100" dirty="0" err="1"/>
              <a:t>пионерите</a:t>
            </a:r>
            <a:r>
              <a:rPr lang="ru-RU" sz="2100" dirty="0"/>
              <a:t> на </a:t>
            </a:r>
            <a:r>
              <a:rPr lang="ru-RU" sz="2100" dirty="0" err="1"/>
              <a:t>Теорията</a:t>
            </a:r>
            <a:r>
              <a:rPr lang="ru-RU" sz="2100" dirty="0"/>
              <a:t> на </a:t>
            </a:r>
            <a:r>
              <a:rPr lang="ru-RU" sz="2100" dirty="0" err="1" smtClean="0"/>
              <a:t>Еластичността</a:t>
            </a:r>
            <a:r>
              <a:rPr lang="ru-RU" sz="2100" dirty="0" smtClean="0"/>
              <a:t> </a:t>
            </a:r>
            <a:r>
              <a:rPr lang="ru-RU" sz="2100" dirty="0" err="1"/>
              <a:t>печели</a:t>
            </a:r>
            <a:r>
              <a:rPr lang="ru-RU" sz="2100" dirty="0"/>
              <a:t> </a:t>
            </a:r>
            <a:r>
              <a:rPr lang="ru-RU" sz="2100" dirty="0" err="1"/>
              <a:t>голямата</a:t>
            </a:r>
            <a:r>
              <a:rPr lang="ru-RU" sz="2100" dirty="0"/>
              <a:t> награда на </a:t>
            </a:r>
            <a:r>
              <a:rPr lang="ru-RU" sz="2100" dirty="0" err="1"/>
              <a:t>Парижката</a:t>
            </a:r>
            <a:r>
              <a:rPr lang="ru-RU" sz="2100" dirty="0"/>
              <a:t> академия на </a:t>
            </a:r>
            <a:r>
              <a:rPr lang="ru-RU" sz="2100" dirty="0" err="1"/>
              <a:t>науките</a:t>
            </a:r>
            <a:r>
              <a:rPr lang="ru-RU" sz="2100" dirty="0"/>
              <a:t> за </a:t>
            </a:r>
            <a:r>
              <a:rPr lang="ru-RU" sz="2100" dirty="0" err="1"/>
              <a:t>есе</a:t>
            </a:r>
            <a:r>
              <a:rPr lang="ru-RU" sz="2100" dirty="0"/>
              <a:t> по </a:t>
            </a:r>
            <a:r>
              <a:rPr lang="ru-RU" sz="2100" dirty="0" err="1"/>
              <a:t>този</a:t>
            </a:r>
            <a:r>
              <a:rPr lang="ru-RU" sz="2100" dirty="0"/>
              <a:t> </a:t>
            </a:r>
            <a:r>
              <a:rPr lang="ru-RU" sz="2100" dirty="0" err="1"/>
              <a:t>въпрос</a:t>
            </a:r>
            <a:r>
              <a:rPr lang="ru-RU" sz="2100" dirty="0" smtClean="0"/>
              <a:t>.</a:t>
            </a:r>
          </a:p>
          <a:p>
            <a:pPr lvl="1" algn="just">
              <a:buFont typeface="Wingdings" pitchFamily="2" charset="2"/>
              <a:buChar char="v"/>
            </a:pPr>
            <a:r>
              <a:rPr lang="ru-RU" sz="2100" dirty="0" err="1" smtClean="0"/>
              <a:t>Нейната</a:t>
            </a:r>
            <a:r>
              <a:rPr lang="ru-RU" sz="2100" dirty="0" smtClean="0"/>
              <a:t> </a:t>
            </a:r>
            <a:r>
              <a:rPr lang="ru-RU" sz="2100" dirty="0"/>
              <a:t>работа по </a:t>
            </a:r>
            <a:r>
              <a:rPr lang="ru-RU" sz="2100" dirty="0" err="1"/>
              <a:t>последната</a:t>
            </a:r>
            <a:r>
              <a:rPr lang="ru-RU" sz="2100" dirty="0"/>
              <a:t> теорема на Ферма, </a:t>
            </a:r>
            <a:r>
              <a:rPr lang="ru-RU" sz="2100" dirty="0" err="1"/>
              <a:t>дава</a:t>
            </a:r>
            <a:r>
              <a:rPr lang="ru-RU" sz="2100" dirty="0"/>
              <a:t> основа за </a:t>
            </a:r>
            <a:r>
              <a:rPr lang="ru-RU" sz="2100" dirty="0" err="1"/>
              <a:t>математиците</a:t>
            </a:r>
            <a:r>
              <a:rPr lang="ru-RU" sz="2100" dirty="0"/>
              <a:t> да </a:t>
            </a:r>
            <a:r>
              <a:rPr lang="ru-RU" sz="2100" dirty="0" err="1"/>
              <a:t>проучват</a:t>
            </a:r>
            <a:r>
              <a:rPr lang="ru-RU" sz="2100" dirty="0"/>
              <a:t> </a:t>
            </a:r>
            <a:r>
              <a:rPr lang="ru-RU" sz="2100" dirty="0" err="1"/>
              <a:t>този</a:t>
            </a:r>
            <a:r>
              <a:rPr lang="ru-RU" sz="2100" dirty="0"/>
              <a:t> </a:t>
            </a:r>
            <a:r>
              <a:rPr lang="ru-RU" sz="2100" dirty="0" err="1"/>
              <a:t>въпрос</a:t>
            </a:r>
            <a:r>
              <a:rPr lang="ru-RU" sz="2100" dirty="0"/>
              <a:t> в </a:t>
            </a:r>
            <a:r>
              <a:rPr lang="ru-RU" sz="2100" dirty="0" err="1"/>
              <a:t>продължение</a:t>
            </a:r>
            <a:r>
              <a:rPr lang="ru-RU" sz="2100" dirty="0"/>
              <a:t> на много </a:t>
            </a:r>
            <a:r>
              <a:rPr lang="ru-RU" sz="2100" dirty="0" err="1"/>
              <a:t>години</a:t>
            </a:r>
            <a:r>
              <a:rPr lang="ru-RU" sz="2100" dirty="0"/>
              <a:t> след </a:t>
            </a:r>
            <a:r>
              <a:rPr lang="ru-RU" sz="2100" dirty="0" err="1"/>
              <a:t>товa</a:t>
            </a:r>
            <a:r>
              <a:rPr lang="ru-RU" sz="2100" dirty="0"/>
              <a:t>. </a:t>
            </a:r>
            <a:endParaRPr lang="ru-RU" sz="2100" dirty="0" smtClean="0"/>
          </a:p>
          <a:p>
            <a:pPr lvl="1" algn="just">
              <a:buFont typeface="Wingdings" pitchFamily="2" charset="2"/>
              <a:buChar char="v"/>
            </a:pPr>
            <a:r>
              <a:rPr lang="ru-RU" sz="2100" dirty="0" err="1" smtClean="0"/>
              <a:t>Заради</a:t>
            </a:r>
            <a:r>
              <a:rPr lang="ru-RU" sz="2100" dirty="0" smtClean="0"/>
              <a:t> </a:t>
            </a:r>
            <a:r>
              <a:rPr lang="ru-RU" sz="2100" dirty="0" err="1"/>
              <a:t>нейния</a:t>
            </a:r>
            <a:r>
              <a:rPr lang="ru-RU" sz="2100" dirty="0"/>
              <a:t> пол, не </a:t>
            </a:r>
            <a:r>
              <a:rPr lang="ru-RU" sz="2100" dirty="0" err="1"/>
              <a:t>успява</a:t>
            </a:r>
            <a:r>
              <a:rPr lang="ru-RU" sz="2100" dirty="0"/>
              <a:t> да </a:t>
            </a:r>
            <a:r>
              <a:rPr lang="ru-RU" sz="2100" dirty="0" err="1"/>
              <a:t>направи</a:t>
            </a:r>
            <a:r>
              <a:rPr lang="ru-RU" sz="2100" dirty="0"/>
              <a:t> </a:t>
            </a:r>
            <a:r>
              <a:rPr lang="ru-RU" sz="2100" dirty="0" err="1"/>
              <a:t>кариера</a:t>
            </a:r>
            <a:r>
              <a:rPr lang="ru-RU" sz="2100" dirty="0"/>
              <a:t> от </a:t>
            </a:r>
            <a:r>
              <a:rPr lang="ru-RU" sz="2100" dirty="0" err="1"/>
              <a:t>математиката</a:t>
            </a:r>
            <a:r>
              <a:rPr lang="ru-RU" sz="2100" dirty="0"/>
              <a:t>, но </a:t>
            </a:r>
            <a:r>
              <a:rPr lang="ru-RU" sz="2100" dirty="0" err="1"/>
              <a:t>работи</a:t>
            </a:r>
            <a:r>
              <a:rPr lang="ru-RU" sz="2100" dirty="0"/>
              <a:t> </a:t>
            </a:r>
            <a:r>
              <a:rPr lang="ru-RU" sz="2100" dirty="0" err="1"/>
              <a:t>самостоятелно</a:t>
            </a:r>
            <a:r>
              <a:rPr lang="ru-RU" sz="2100" dirty="0"/>
              <a:t> </a:t>
            </a:r>
            <a:r>
              <a:rPr lang="ru-RU" sz="2100" dirty="0" err="1"/>
              <a:t>през</a:t>
            </a:r>
            <a:r>
              <a:rPr lang="ru-RU" sz="2100" dirty="0"/>
              <a:t> </a:t>
            </a:r>
            <a:r>
              <a:rPr lang="ru-RU" sz="2100" dirty="0" err="1"/>
              <a:t>целия</a:t>
            </a:r>
            <a:r>
              <a:rPr lang="ru-RU" sz="2100" dirty="0"/>
              <a:t> си живот.</a:t>
            </a:r>
            <a:endParaRPr lang="bg-BG" sz="2100" dirty="0"/>
          </a:p>
        </p:txBody>
      </p:sp>
    </p:spTree>
    <p:custDataLst>
      <p:tags r:id="rId1"/>
    </p:custDataLst>
    <p:extLst>
      <p:ext uri="{BB962C8B-B14F-4D97-AF65-F5344CB8AC3E}">
        <p14:creationId xmlns:p14="http://schemas.microsoft.com/office/powerpoint/2010/main" val="3643995679"/>
      </p:ext>
    </p:extLst>
  </p:cSld>
  <p:clrMapOvr>
    <a:masterClrMapping/>
  </p:clrMapOvr>
  <mc:AlternateContent xmlns:mc="http://schemas.openxmlformats.org/markup-compatibility/2006">
    <mc:Choice xmlns:p14="http://schemas.microsoft.com/office/powerpoint/2010/main" Requires="p14">
      <p:transition spd="slow" p14:dur="2000" advTm="41962"/>
    </mc:Choice>
    <mc:Fallback>
      <p:transition spd="slow" advTm="41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88640"/>
            <a:ext cx="3760602" cy="4400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902432"/>
            <a:ext cx="6984776" cy="1696984"/>
          </a:xfrm>
          <a:prstGeom prst="rect">
            <a:avLst/>
          </a:prstGeom>
        </p:spPr>
      </p:pic>
    </p:spTree>
    <p:custDataLst>
      <p:tags r:id="rId1"/>
    </p:custDataLst>
    <p:extLst>
      <p:ext uri="{BB962C8B-B14F-4D97-AF65-F5344CB8AC3E}">
        <p14:creationId xmlns:p14="http://schemas.microsoft.com/office/powerpoint/2010/main" val="1835906511"/>
      </p:ext>
    </p:extLst>
  </p:cSld>
  <p:clrMapOvr>
    <a:masterClrMapping/>
  </p:clrMapOvr>
  <mc:AlternateContent xmlns:mc="http://schemas.openxmlformats.org/markup-compatibility/2006">
    <mc:Choice xmlns:p14="http://schemas.microsoft.com/office/powerpoint/2010/main" Requires="p14">
      <p:transition spd="slow" p14:dur="2000" advTm="30071"/>
    </mc:Choice>
    <mc:Fallback>
      <p:transition spd="slow" advTm="300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err="1" smtClean="0">
                <a:solidFill>
                  <a:srgbClr val="FFC000"/>
                </a:solidFill>
              </a:rPr>
              <a:t>Жозеф</a:t>
            </a:r>
            <a:r>
              <a:rPr lang="bg-BG" dirty="0" smtClean="0">
                <a:solidFill>
                  <a:srgbClr val="FFC000"/>
                </a:solidFill>
              </a:rPr>
              <a:t> Луи </a:t>
            </a:r>
            <a:r>
              <a:rPr lang="bg-BG" dirty="0" err="1" smtClean="0">
                <a:solidFill>
                  <a:srgbClr val="FFC000"/>
                </a:solidFill>
              </a:rPr>
              <a:t>Лагранж</a:t>
            </a:r>
            <a:endParaRPr lang="bg-BG" dirty="0">
              <a:solidFill>
                <a:srgbClr val="FFC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419558">
            <a:off x="262557" y="1336560"/>
            <a:ext cx="2669555" cy="32358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196752"/>
            <a:ext cx="2808312" cy="31548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3660" y="4081170"/>
            <a:ext cx="2492811" cy="2764270"/>
          </a:xfrm>
          <a:prstGeom prst="rect">
            <a:avLst/>
          </a:prstGeom>
        </p:spPr>
      </p:pic>
    </p:spTree>
    <p:custDataLst>
      <p:tags r:id="rId1"/>
    </p:custDataLst>
    <p:extLst>
      <p:ext uri="{BB962C8B-B14F-4D97-AF65-F5344CB8AC3E}">
        <p14:creationId xmlns:p14="http://schemas.microsoft.com/office/powerpoint/2010/main" val="1069564402"/>
      </p:ext>
    </p:extLst>
  </p:cSld>
  <p:clrMapOvr>
    <a:masterClrMapping/>
  </p:clrMapOvr>
  <mc:AlternateContent xmlns:mc="http://schemas.openxmlformats.org/markup-compatibility/2006">
    <mc:Choice xmlns:p14="http://schemas.microsoft.com/office/powerpoint/2010/main" Requires="p14">
      <p:transition spd="slow" p14:dur="2000" advTm="12134"/>
    </mc:Choice>
    <mc:Fallback>
      <p:transition spd="slow" advTm="121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FFC000"/>
                </a:solidFill>
              </a:rPr>
              <a:t>Жизнен път</a:t>
            </a:r>
            <a:endParaRPr lang="bg-BG" dirty="0">
              <a:solidFill>
                <a:srgbClr val="FFC000"/>
              </a:solidFill>
            </a:endParaRPr>
          </a:p>
        </p:txBody>
      </p:sp>
      <p:sp>
        <p:nvSpPr>
          <p:cNvPr id="3" name="Content Placeholder 2"/>
          <p:cNvSpPr>
            <a:spLocks noGrp="1"/>
          </p:cNvSpPr>
          <p:nvPr>
            <p:ph idx="1"/>
          </p:nvPr>
        </p:nvSpPr>
        <p:spPr>
          <a:xfrm>
            <a:off x="0" y="1628800"/>
            <a:ext cx="9144000" cy="5112568"/>
          </a:xfrm>
        </p:spPr>
        <p:txBody>
          <a:bodyPr>
            <a:noAutofit/>
          </a:bodyPr>
          <a:lstStyle/>
          <a:p>
            <a:pPr marL="137160" indent="0" algn="just">
              <a:buNone/>
            </a:pPr>
            <a:r>
              <a:rPr lang="ru-RU" sz="2100" dirty="0"/>
              <a:t>Лагранж е </a:t>
            </a:r>
            <a:r>
              <a:rPr lang="ru-RU" sz="2100" dirty="0" err="1"/>
              <a:t>роден</a:t>
            </a:r>
            <a:r>
              <a:rPr lang="ru-RU" sz="2100" dirty="0"/>
              <a:t> в Торино и </a:t>
            </a:r>
            <a:r>
              <a:rPr lang="ru-RU" sz="2100" dirty="0" err="1"/>
              <a:t>получава</a:t>
            </a:r>
            <a:r>
              <a:rPr lang="ru-RU" sz="2100" dirty="0"/>
              <a:t> </a:t>
            </a:r>
            <a:r>
              <a:rPr lang="ru-RU" sz="2100" dirty="0" err="1"/>
              <a:t>висшето</a:t>
            </a:r>
            <a:r>
              <a:rPr lang="ru-RU" sz="2100" dirty="0"/>
              <a:t> си образование в </a:t>
            </a:r>
            <a:r>
              <a:rPr lang="ru-RU" sz="2100" dirty="0" err="1"/>
              <a:t>тамошното</a:t>
            </a:r>
            <a:r>
              <a:rPr lang="ru-RU" sz="2100" dirty="0"/>
              <a:t> </a:t>
            </a:r>
            <a:r>
              <a:rPr lang="ru-RU" sz="2100" dirty="0" err="1"/>
              <a:t>артилерийско</a:t>
            </a:r>
            <a:r>
              <a:rPr lang="ru-RU" sz="2100" dirty="0"/>
              <a:t> училище. </a:t>
            </a:r>
            <a:r>
              <a:rPr lang="ru-RU" sz="2100" dirty="0" err="1"/>
              <a:t>Още</a:t>
            </a:r>
            <a:r>
              <a:rPr lang="ru-RU" sz="2100" dirty="0"/>
              <a:t> </a:t>
            </a:r>
            <a:r>
              <a:rPr lang="ru-RU" sz="2100" dirty="0" err="1"/>
              <a:t>преди</a:t>
            </a:r>
            <a:r>
              <a:rPr lang="ru-RU" sz="2100" dirty="0"/>
              <a:t> да </a:t>
            </a:r>
            <a:r>
              <a:rPr lang="ru-RU" sz="2100" dirty="0" err="1"/>
              <a:t>го</a:t>
            </a:r>
            <a:r>
              <a:rPr lang="ru-RU" sz="2100" dirty="0"/>
              <a:t> </a:t>
            </a:r>
            <a:r>
              <a:rPr lang="ru-RU" sz="2100" dirty="0" err="1"/>
              <a:t>завърши</a:t>
            </a:r>
            <a:r>
              <a:rPr lang="ru-RU" sz="2100" dirty="0"/>
              <a:t>, </a:t>
            </a:r>
            <a:r>
              <a:rPr lang="ru-RU" sz="2100" dirty="0" err="1"/>
              <a:t>започва</a:t>
            </a:r>
            <a:r>
              <a:rPr lang="ru-RU" sz="2100" dirty="0"/>
              <a:t> да </a:t>
            </a:r>
            <a:r>
              <a:rPr lang="ru-RU" sz="2100" dirty="0" err="1"/>
              <a:t>преподава</a:t>
            </a:r>
            <a:r>
              <a:rPr lang="ru-RU" sz="2100" dirty="0"/>
              <a:t> математика там. Под влияние на </a:t>
            </a:r>
            <a:r>
              <a:rPr lang="ru-RU" sz="2100" dirty="0" err="1"/>
              <a:t>книгата</a:t>
            </a:r>
            <a:r>
              <a:rPr lang="ru-RU" sz="2100" dirty="0"/>
              <a:t> на </a:t>
            </a:r>
            <a:r>
              <a:rPr lang="ru-RU" sz="2100" dirty="0" err="1"/>
              <a:t>Едмънд</a:t>
            </a:r>
            <a:r>
              <a:rPr lang="ru-RU" sz="2100" dirty="0"/>
              <a:t> </a:t>
            </a:r>
            <a:r>
              <a:rPr lang="ru-RU" sz="2100" dirty="0" err="1"/>
              <a:t>Халей</a:t>
            </a:r>
            <a:r>
              <a:rPr lang="ru-RU" sz="2100" dirty="0"/>
              <a:t> "За </a:t>
            </a:r>
            <a:r>
              <a:rPr lang="ru-RU" sz="2100" dirty="0" err="1"/>
              <a:t>преимуществото</a:t>
            </a:r>
            <a:r>
              <a:rPr lang="ru-RU" sz="2100" dirty="0"/>
              <a:t> на </a:t>
            </a:r>
            <a:r>
              <a:rPr lang="ru-RU" sz="2100" dirty="0" err="1"/>
              <a:t>аналитичния</a:t>
            </a:r>
            <a:r>
              <a:rPr lang="ru-RU" sz="2100" dirty="0"/>
              <a:t> метод" </a:t>
            </a:r>
            <a:r>
              <a:rPr lang="ru-RU" sz="2100" dirty="0" err="1"/>
              <a:t>започва</a:t>
            </a:r>
            <a:r>
              <a:rPr lang="ru-RU" sz="2100" dirty="0"/>
              <a:t> да </a:t>
            </a:r>
            <a:r>
              <a:rPr lang="ru-RU" sz="2100" dirty="0" err="1"/>
              <a:t>прави</a:t>
            </a:r>
            <a:r>
              <a:rPr lang="ru-RU" sz="2100" dirty="0"/>
              <a:t> </a:t>
            </a:r>
            <a:r>
              <a:rPr lang="ru-RU" sz="2100" dirty="0" err="1"/>
              <a:t>изследвания</a:t>
            </a:r>
            <a:r>
              <a:rPr lang="ru-RU" sz="2100" dirty="0"/>
              <a:t> в </a:t>
            </a:r>
            <a:r>
              <a:rPr lang="ru-RU" sz="2100" dirty="0" err="1"/>
              <a:t>областта</a:t>
            </a:r>
            <a:r>
              <a:rPr lang="ru-RU" sz="2100" dirty="0"/>
              <a:t> на </a:t>
            </a:r>
            <a:r>
              <a:rPr lang="ru-RU" sz="2100" dirty="0" err="1"/>
              <a:t>математическия</a:t>
            </a:r>
            <a:r>
              <a:rPr lang="ru-RU" sz="2100" dirty="0"/>
              <a:t> анализ. </a:t>
            </a:r>
            <a:r>
              <a:rPr lang="ru-RU" sz="2100" dirty="0" err="1"/>
              <a:t>През</a:t>
            </a:r>
            <a:r>
              <a:rPr lang="ru-RU" sz="2100" dirty="0"/>
              <a:t> 1754 г. </a:t>
            </a:r>
            <a:r>
              <a:rPr lang="ru-RU" sz="2100" dirty="0" err="1"/>
              <a:t>организира</a:t>
            </a:r>
            <a:r>
              <a:rPr lang="ru-RU" sz="2100" dirty="0"/>
              <a:t> </a:t>
            </a:r>
            <a:r>
              <a:rPr lang="ru-RU" sz="2100" dirty="0" err="1"/>
              <a:t>другите</a:t>
            </a:r>
            <a:r>
              <a:rPr lang="ru-RU" sz="2100" dirty="0"/>
              <a:t> преподаватели в </a:t>
            </a:r>
            <a:r>
              <a:rPr lang="ru-RU" sz="2100" dirty="0" err="1"/>
              <a:t>школата</a:t>
            </a:r>
            <a:r>
              <a:rPr lang="ru-RU" sz="2100" dirty="0"/>
              <a:t> в </a:t>
            </a:r>
            <a:r>
              <a:rPr lang="ru-RU" sz="2100" dirty="0" err="1"/>
              <a:t>малко</a:t>
            </a:r>
            <a:r>
              <a:rPr lang="ru-RU" sz="2100" dirty="0"/>
              <a:t> научно дружество, </a:t>
            </a:r>
            <a:r>
              <a:rPr lang="ru-RU" sz="2100" dirty="0" err="1"/>
              <a:t>което</a:t>
            </a:r>
            <a:r>
              <a:rPr lang="ru-RU" sz="2100" dirty="0"/>
              <a:t> </a:t>
            </a:r>
            <a:r>
              <a:rPr lang="ru-RU" sz="2100" dirty="0" err="1"/>
              <a:t>по-късно</a:t>
            </a:r>
            <a:r>
              <a:rPr lang="ru-RU" sz="2100" dirty="0"/>
              <a:t> се </a:t>
            </a:r>
            <a:r>
              <a:rPr lang="ru-RU" sz="2100" dirty="0" err="1"/>
              <a:t>превръща</a:t>
            </a:r>
            <a:r>
              <a:rPr lang="ru-RU" sz="2100" dirty="0"/>
              <a:t> в </a:t>
            </a:r>
            <a:r>
              <a:rPr lang="ru-RU" sz="2100" dirty="0" err="1"/>
              <a:t>Торинска</a:t>
            </a:r>
            <a:r>
              <a:rPr lang="ru-RU" sz="2100" dirty="0"/>
              <a:t> академия на </a:t>
            </a:r>
            <a:r>
              <a:rPr lang="ru-RU" sz="2100" dirty="0" err="1"/>
              <a:t>науките</a:t>
            </a:r>
            <a:r>
              <a:rPr lang="ru-RU" sz="2100" dirty="0"/>
              <a:t>. Признание </a:t>
            </a:r>
            <a:r>
              <a:rPr lang="ru-RU" sz="2100" dirty="0" err="1"/>
              <a:t>му</a:t>
            </a:r>
            <a:r>
              <a:rPr lang="ru-RU" sz="2100" dirty="0"/>
              <a:t> </a:t>
            </a:r>
            <a:r>
              <a:rPr lang="ru-RU" sz="2100" dirty="0" err="1"/>
              <a:t>спечелва</a:t>
            </a:r>
            <a:r>
              <a:rPr lang="ru-RU" sz="2100" dirty="0"/>
              <a:t> и </a:t>
            </a:r>
            <a:r>
              <a:rPr lang="ru-RU" sz="2100" dirty="0" err="1"/>
              <a:t>ръкописът</a:t>
            </a:r>
            <a:r>
              <a:rPr lang="ru-RU" sz="2100" dirty="0"/>
              <a:t> "</a:t>
            </a:r>
            <a:r>
              <a:rPr lang="ru-RU" sz="2100" b="1" dirty="0" err="1"/>
              <a:t>Способи</a:t>
            </a:r>
            <a:r>
              <a:rPr lang="ru-RU" sz="2100" b="1" dirty="0"/>
              <a:t> за </a:t>
            </a:r>
            <a:r>
              <a:rPr lang="ru-RU" sz="2100" b="1" dirty="0" err="1"/>
              <a:t>намирането</a:t>
            </a:r>
            <a:r>
              <a:rPr lang="ru-RU" sz="2100" b="1" dirty="0"/>
              <a:t> на </a:t>
            </a:r>
            <a:r>
              <a:rPr lang="ru-RU" sz="2100" b="1" dirty="0" err="1"/>
              <a:t>най-големите</a:t>
            </a:r>
            <a:r>
              <a:rPr lang="ru-RU" sz="2100" b="1" dirty="0"/>
              <a:t> и </a:t>
            </a:r>
            <a:r>
              <a:rPr lang="ru-RU" sz="2100" b="1" dirty="0" err="1"/>
              <a:t>най-малките</a:t>
            </a:r>
            <a:r>
              <a:rPr lang="ru-RU" sz="2100" b="1" dirty="0"/>
              <a:t> </a:t>
            </a:r>
            <a:r>
              <a:rPr lang="ru-RU" sz="2100" b="1" dirty="0" err="1"/>
              <a:t>величини</a:t>
            </a:r>
            <a:r>
              <a:rPr lang="ru-RU" sz="2100" b="1" dirty="0"/>
              <a:t> на </a:t>
            </a:r>
            <a:r>
              <a:rPr lang="ru-RU" sz="2100" b="1" dirty="0" err="1"/>
              <a:t>интегралите</a:t>
            </a:r>
            <a:r>
              <a:rPr lang="ru-RU" sz="2100" b="1" dirty="0"/>
              <a:t>"</a:t>
            </a:r>
            <a:r>
              <a:rPr lang="ru-RU" sz="2100" dirty="0"/>
              <a:t>. </a:t>
            </a:r>
            <a:r>
              <a:rPr lang="ru-RU" sz="2100" dirty="0" err="1"/>
              <a:t>Когато</a:t>
            </a:r>
            <a:r>
              <a:rPr lang="ru-RU" sz="2100" dirty="0"/>
              <a:t> </a:t>
            </a:r>
            <a:r>
              <a:rPr lang="ru-RU" sz="2100" dirty="0" err="1"/>
              <a:t>Ойлер</a:t>
            </a:r>
            <a:r>
              <a:rPr lang="ru-RU" sz="2100" dirty="0"/>
              <a:t> се </a:t>
            </a:r>
            <a:r>
              <a:rPr lang="ru-RU" sz="2100" dirty="0" err="1"/>
              <a:t>запознава</a:t>
            </a:r>
            <a:r>
              <a:rPr lang="ru-RU" sz="2100" dirty="0"/>
              <a:t> с текста, </a:t>
            </a:r>
            <a:r>
              <a:rPr lang="ru-RU" sz="2100" dirty="0" err="1"/>
              <a:t>веднага</a:t>
            </a:r>
            <a:r>
              <a:rPr lang="ru-RU" sz="2100" dirty="0"/>
              <a:t> </a:t>
            </a:r>
            <a:r>
              <a:rPr lang="ru-RU" sz="2100" dirty="0" err="1"/>
              <a:t>оценява</a:t>
            </a:r>
            <a:r>
              <a:rPr lang="ru-RU" sz="2100" dirty="0"/>
              <a:t> </a:t>
            </a:r>
            <a:r>
              <a:rPr lang="ru-RU" sz="2100" dirty="0" err="1"/>
              <a:t>предимството</a:t>
            </a:r>
            <a:r>
              <a:rPr lang="ru-RU" sz="2100" dirty="0"/>
              <a:t> </a:t>
            </a:r>
            <a:r>
              <a:rPr lang="ru-RU" sz="2100" dirty="0" err="1"/>
              <a:t>му</a:t>
            </a:r>
            <a:r>
              <a:rPr lang="ru-RU" sz="2100" dirty="0"/>
              <a:t> пред </a:t>
            </a:r>
            <a:r>
              <a:rPr lang="ru-RU" sz="2100" dirty="0" err="1"/>
              <a:t>неговите</a:t>
            </a:r>
            <a:r>
              <a:rPr lang="ru-RU" sz="2100" dirty="0"/>
              <a:t> </a:t>
            </a:r>
            <a:r>
              <a:rPr lang="ru-RU" sz="2100" dirty="0" err="1"/>
              <a:t>собствени</a:t>
            </a:r>
            <a:r>
              <a:rPr lang="ru-RU" sz="2100" dirty="0"/>
              <a:t> </a:t>
            </a:r>
            <a:r>
              <a:rPr lang="ru-RU" sz="2100" dirty="0" err="1"/>
              <a:t>методи</a:t>
            </a:r>
            <a:r>
              <a:rPr lang="ru-RU" sz="2100" dirty="0"/>
              <a:t> и </a:t>
            </a:r>
            <a:r>
              <a:rPr lang="ru-RU" sz="2100" dirty="0" err="1"/>
              <a:t>препоръчва</a:t>
            </a:r>
            <a:r>
              <a:rPr lang="ru-RU" sz="2100" dirty="0"/>
              <a:t> 23-годишния </a:t>
            </a:r>
            <a:r>
              <a:rPr lang="ru-RU" sz="2100" dirty="0" err="1"/>
              <a:t>младеж</a:t>
            </a:r>
            <a:r>
              <a:rPr lang="ru-RU" sz="2100" dirty="0"/>
              <a:t> за член на </a:t>
            </a:r>
            <a:r>
              <a:rPr lang="ru-RU" sz="2100" dirty="0" err="1"/>
              <a:t>Берлинската</a:t>
            </a:r>
            <a:r>
              <a:rPr lang="ru-RU" sz="2100" dirty="0"/>
              <a:t> академия на </a:t>
            </a:r>
            <a:r>
              <a:rPr lang="ru-RU" sz="2100" dirty="0" err="1"/>
              <a:t>науките</a:t>
            </a:r>
            <a:r>
              <a:rPr lang="ru-RU" sz="2100" dirty="0"/>
              <a:t>, </a:t>
            </a:r>
            <a:r>
              <a:rPr lang="ru-RU" sz="2100" dirty="0" err="1"/>
              <a:t>която</a:t>
            </a:r>
            <a:r>
              <a:rPr lang="ru-RU" sz="2100" dirty="0"/>
              <a:t> и </a:t>
            </a:r>
            <a:r>
              <a:rPr lang="ru-RU" sz="2100" dirty="0" err="1"/>
              <a:t>оглавява</a:t>
            </a:r>
            <a:r>
              <a:rPr lang="ru-RU" sz="2100" dirty="0"/>
              <a:t> </a:t>
            </a:r>
            <a:r>
              <a:rPr lang="ru-RU" sz="2100" dirty="0" err="1"/>
              <a:t>по-късно</a:t>
            </a:r>
            <a:r>
              <a:rPr lang="ru-RU" sz="2100" dirty="0"/>
              <a:t> в периода 1766-1787 г. </a:t>
            </a:r>
            <a:r>
              <a:rPr lang="ru-RU" sz="2100" dirty="0" err="1"/>
              <a:t>През</a:t>
            </a:r>
            <a:r>
              <a:rPr lang="ru-RU" sz="2100" dirty="0"/>
              <a:t> 1787 г. Лагранж се </a:t>
            </a:r>
            <a:r>
              <a:rPr lang="ru-RU" sz="2100" dirty="0" err="1"/>
              <a:t>установява</a:t>
            </a:r>
            <a:r>
              <a:rPr lang="ru-RU" sz="2100" dirty="0"/>
              <a:t> в Париж. </a:t>
            </a:r>
            <a:endParaRPr lang="bg-BG" sz="2100" dirty="0"/>
          </a:p>
        </p:txBody>
      </p:sp>
    </p:spTree>
    <p:custDataLst>
      <p:tags r:id="rId1"/>
    </p:custDataLst>
    <p:extLst>
      <p:ext uri="{BB962C8B-B14F-4D97-AF65-F5344CB8AC3E}">
        <p14:creationId xmlns:p14="http://schemas.microsoft.com/office/powerpoint/2010/main" val="1792236583"/>
      </p:ext>
    </p:extLst>
  </p:cSld>
  <p:clrMapOvr>
    <a:masterClrMapping/>
  </p:clrMapOvr>
  <mc:AlternateContent xmlns:mc="http://schemas.openxmlformats.org/markup-compatibility/2006">
    <mc:Choice xmlns:p14="http://schemas.microsoft.com/office/powerpoint/2010/main" Requires="p14">
      <p:transition spd="slow" p14:dur="2000" advTm="83103"/>
    </mc:Choice>
    <mc:Fallback>
      <p:transition spd="slow" advTm="83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FFC000"/>
                </a:solidFill>
              </a:rPr>
              <a:t>Град Торино</a:t>
            </a:r>
            <a:endParaRPr lang="bg-BG" dirty="0">
              <a:solidFill>
                <a:srgbClr val="FFC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68760"/>
            <a:ext cx="5580112" cy="370519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955" y="2852936"/>
            <a:ext cx="6492213" cy="3651870"/>
          </a:xfrm>
          <a:prstGeom prst="rect">
            <a:avLst/>
          </a:prstGeom>
        </p:spPr>
      </p:pic>
    </p:spTree>
    <p:custDataLst>
      <p:tags r:id="rId1"/>
    </p:custDataLst>
    <p:extLst>
      <p:ext uri="{BB962C8B-B14F-4D97-AF65-F5344CB8AC3E}">
        <p14:creationId xmlns:p14="http://schemas.microsoft.com/office/powerpoint/2010/main" val="892082981"/>
      </p:ext>
    </p:extLst>
  </p:cSld>
  <p:clrMapOvr>
    <a:masterClrMapping/>
  </p:clrMapOvr>
  <mc:AlternateContent xmlns:mc="http://schemas.openxmlformats.org/markup-compatibility/2006">
    <mc:Choice xmlns:p14="http://schemas.microsoft.com/office/powerpoint/2010/main" Requires="p14">
      <p:transition spd="slow" p14:dur="2000" advTm="12175"/>
    </mc:Choice>
    <mc:Fallback>
      <p:transition spd="slow" advTm="121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FFC000"/>
                </a:solidFill>
              </a:rPr>
              <a:t>Научни трудове</a:t>
            </a:r>
            <a:endParaRPr lang="bg-BG" dirty="0">
              <a:solidFill>
                <a:srgbClr val="FFC000"/>
              </a:solidFill>
            </a:endParaRPr>
          </a:p>
        </p:txBody>
      </p:sp>
      <p:sp>
        <p:nvSpPr>
          <p:cNvPr id="3" name="Content Placeholder 2"/>
          <p:cNvSpPr>
            <a:spLocks noGrp="1"/>
          </p:cNvSpPr>
          <p:nvPr>
            <p:ph idx="1"/>
          </p:nvPr>
        </p:nvSpPr>
        <p:spPr>
          <a:xfrm>
            <a:off x="107504" y="1628800"/>
            <a:ext cx="8784976" cy="5112568"/>
          </a:xfrm>
        </p:spPr>
        <p:txBody>
          <a:bodyPr>
            <a:normAutofit/>
          </a:bodyPr>
          <a:lstStyle/>
          <a:p>
            <a:pPr marL="137160" indent="0" algn="just">
              <a:buNone/>
            </a:pPr>
            <a:r>
              <a:rPr lang="ru-RU" sz="2100" dirty="0" err="1"/>
              <a:t>През</a:t>
            </a:r>
            <a:r>
              <a:rPr lang="ru-RU" sz="2100" dirty="0"/>
              <a:t> 1792 г. Лагранж </a:t>
            </a:r>
            <a:r>
              <a:rPr lang="ru-RU" sz="2100" dirty="0" err="1"/>
              <a:t>заедно</a:t>
            </a:r>
            <a:r>
              <a:rPr lang="ru-RU" sz="2100" dirty="0"/>
              <a:t> с </a:t>
            </a:r>
            <a:r>
              <a:rPr lang="ru-RU" sz="2100" dirty="0" err="1"/>
              <a:t>Гаспар</a:t>
            </a:r>
            <a:r>
              <a:rPr lang="ru-RU" sz="2100" dirty="0"/>
              <a:t> Монж и </a:t>
            </a:r>
            <a:r>
              <a:rPr lang="ru-RU" sz="2100" dirty="0" err="1"/>
              <a:t>Пиер</a:t>
            </a:r>
            <a:r>
              <a:rPr lang="ru-RU" sz="2100" dirty="0"/>
              <a:t>-Симон Лаплас </a:t>
            </a:r>
            <a:r>
              <a:rPr lang="ru-RU" sz="2100" dirty="0" err="1"/>
              <a:t>са</a:t>
            </a:r>
            <a:r>
              <a:rPr lang="ru-RU" sz="2100" dirty="0"/>
              <a:t> </a:t>
            </a:r>
            <a:r>
              <a:rPr lang="ru-RU" sz="2100" dirty="0" err="1"/>
              <a:t>поканени</a:t>
            </a:r>
            <a:r>
              <a:rPr lang="ru-RU" sz="2100" dirty="0"/>
              <a:t> за </a:t>
            </a:r>
            <a:r>
              <a:rPr lang="ru-RU" sz="2100" dirty="0" err="1"/>
              <a:t>членове</a:t>
            </a:r>
            <a:r>
              <a:rPr lang="ru-RU" sz="2100" dirty="0"/>
              <a:t> на </a:t>
            </a:r>
            <a:r>
              <a:rPr lang="ru-RU" sz="2100" dirty="0" err="1"/>
              <a:t>Международното</a:t>
            </a:r>
            <a:r>
              <a:rPr lang="ru-RU" sz="2100" dirty="0"/>
              <a:t> бюро за мерки и </a:t>
            </a:r>
            <a:r>
              <a:rPr lang="ru-RU" sz="2100" dirty="0" err="1"/>
              <a:t>теглилки</a:t>
            </a:r>
            <a:r>
              <a:rPr lang="ru-RU" sz="2100" dirty="0"/>
              <a:t>. По </a:t>
            </a:r>
            <a:r>
              <a:rPr lang="ru-RU" sz="2100" dirty="0" err="1"/>
              <a:t>това</a:t>
            </a:r>
            <a:r>
              <a:rPr lang="ru-RU" sz="2100" dirty="0"/>
              <a:t> </a:t>
            </a:r>
            <a:r>
              <a:rPr lang="ru-RU" sz="2100" dirty="0" err="1"/>
              <a:t>време</a:t>
            </a:r>
            <a:r>
              <a:rPr lang="ru-RU" sz="2100" dirty="0"/>
              <a:t> чете и лекции по математика в </a:t>
            </a:r>
            <a:r>
              <a:rPr lang="ru-RU" sz="2100" dirty="0" err="1"/>
              <a:t>Екол</a:t>
            </a:r>
            <a:r>
              <a:rPr lang="ru-RU" sz="2100" dirty="0"/>
              <a:t> </a:t>
            </a:r>
            <a:r>
              <a:rPr lang="ru-RU" sz="2100" dirty="0" err="1"/>
              <a:t>Нормал</a:t>
            </a:r>
            <a:r>
              <a:rPr lang="ru-RU" sz="2100" dirty="0"/>
              <a:t> и </a:t>
            </a:r>
            <a:r>
              <a:rPr lang="ru-RU" sz="2100" dirty="0" err="1"/>
              <a:t>Екол</a:t>
            </a:r>
            <a:r>
              <a:rPr lang="ru-RU" sz="2100" dirty="0"/>
              <a:t> </a:t>
            </a:r>
            <a:r>
              <a:rPr lang="ru-RU" sz="2100" dirty="0" err="1"/>
              <a:t>Политекник</a:t>
            </a:r>
            <a:r>
              <a:rPr lang="ru-RU" sz="2100" dirty="0"/>
              <a:t>, </a:t>
            </a:r>
            <a:r>
              <a:rPr lang="ru-RU" sz="2100" dirty="0" err="1"/>
              <a:t>като</a:t>
            </a:r>
            <a:r>
              <a:rPr lang="ru-RU" sz="2100" dirty="0"/>
              <a:t> </a:t>
            </a:r>
            <a:r>
              <a:rPr lang="ru-RU" sz="2100" dirty="0" err="1"/>
              <a:t>курсовете</a:t>
            </a:r>
            <a:r>
              <a:rPr lang="ru-RU" sz="2100" dirty="0"/>
              <a:t> </a:t>
            </a:r>
            <a:r>
              <a:rPr lang="ru-RU" sz="2100" dirty="0" err="1"/>
              <a:t>му</a:t>
            </a:r>
            <a:r>
              <a:rPr lang="ru-RU" sz="2100" dirty="0"/>
              <a:t> там </a:t>
            </a:r>
            <a:r>
              <a:rPr lang="ru-RU" sz="2100" dirty="0" err="1"/>
              <a:t>са</a:t>
            </a:r>
            <a:r>
              <a:rPr lang="ru-RU" sz="2100" dirty="0"/>
              <a:t> </a:t>
            </a:r>
            <a:r>
              <a:rPr lang="ru-RU" sz="2100" dirty="0" err="1"/>
              <a:t>издадени</a:t>
            </a:r>
            <a:r>
              <a:rPr lang="ru-RU" sz="2100" dirty="0"/>
              <a:t> </a:t>
            </a:r>
            <a:r>
              <a:rPr lang="ru-RU" sz="2100" dirty="0" err="1"/>
              <a:t>като</a:t>
            </a:r>
            <a:r>
              <a:rPr lang="ru-RU" sz="2100" dirty="0"/>
              <a:t> </a:t>
            </a:r>
            <a:r>
              <a:rPr lang="ru-RU" sz="2100" dirty="0" err="1"/>
              <a:t>учебници</a:t>
            </a:r>
            <a:r>
              <a:rPr lang="ru-RU" sz="2100" dirty="0"/>
              <a:t>: </a:t>
            </a:r>
            <a:r>
              <a:rPr lang="ru-RU" sz="2100" b="1" dirty="0"/>
              <a:t>"Теория на </a:t>
            </a:r>
            <a:r>
              <a:rPr lang="ru-RU" sz="2100" b="1" dirty="0" err="1"/>
              <a:t>аналитичните</a:t>
            </a:r>
            <a:r>
              <a:rPr lang="ru-RU" sz="2100" b="1" dirty="0"/>
              <a:t> функции" (1797) </a:t>
            </a:r>
            <a:r>
              <a:rPr lang="ru-RU" sz="2100" dirty="0"/>
              <a:t>и </a:t>
            </a:r>
            <a:r>
              <a:rPr lang="ru-RU" sz="2100" b="1" dirty="0"/>
              <a:t>"Лекции по </a:t>
            </a:r>
            <a:r>
              <a:rPr lang="ru-RU" sz="2100" b="1" dirty="0" err="1"/>
              <a:t>изчисляване</a:t>
            </a:r>
            <a:r>
              <a:rPr lang="ru-RU" sz="2100" b="1" dirty="0"/>
              <a:t> на функции" (1801-1806).</a:t>
            </a:r>
            <a:r>
              <a:rPr lang="ru-RU" sz="2100" dirty="0"/>
              <a:t> </a:t>
            </a:r>
            <a:r>
              <a:rPr lang="ru-RU" sz="2100" dirty="0" err="1"/>
              <a:t>През</a:t>
            </a:r>
            <a:r>
              <a:rPr lang="ru-RU" sz="2100" dirty="0"/>
              <a:t> 1798 г. </a:t>
            </a:r>
            <a:r>
              <a:rPr lang="ru-RU" sz="2100" dirty="0" err="1"/>
              <a:t>пък</a:t>
            </a:r>
            <a:r>
              <a:rPr lang="ru-RU" sz="2100" dirty="0"/>
              <a:t> </a:t>
            </a:r>
            <a:r>
              <a:rPr lang="ru-RU" sz="2100" dirty="0" err="1"/>
              <a:t>излиза</a:t>
            </a:r>
            <a:r>
              <a:rPr lang="ru-RU" sz="2100" dirty="0"/>
              <a:t> </a:t>
            </a:r>
            <a:r>
              <a:rPr lang="ru-RU" sz="2100" dirty="0" err="1"/>
              <a:t>неговият</a:t>
            </a:r>
            <a:r>
              <a:rPr lang="ru-RU" sz="2100" dirty="0"/>
              <a:t> </a:t>
            </a:r>
            <a:r>
              <a:rPr lang="ru-RU" sz="2100" b="1" dirty="0"/>
              <a:t>"Трактат за </a:t>
            </a:r>
            <a:r>
              <a:rPr lang="ru-RU" sz="2100" b="1" dirty="0" err="1"/>
              <a:t>решаване</a:t>
            </a:r>
            <a:r>
              <a:rPr lang="ru-RU" sz="2100" b="1" dirty="0"/>
              <a:t> на </a:t>
            </a:r>
            <a:r>
              <a:rPr lang="ru-RU" sz="2100" b="1" dirty="0" err="1"/>
              <a:t>числени</a:t>
            </a:r>
            <a:r>
              <a:rPr lang="ru-RU" sz="2100" b="1" dirty="0"/>
              <a:t> уравнения от </a:t>
            </a:r>
            <a:r>
              <a:rPr lang="ru-RU" sz="2100" b="1" dirty="0" err="1"/>
              <a:t>всички</a:t>
            </a:r>
            <a:r>
              <a:rPr lang="ru-RU" sz="2100" b="1" dirty="0"/>
              <a:t> степени"</a:t>
            </a:r>
            <a:r>
              <a:rPr lang="ru-RU" sz="2100" dirty="0"/>
              <a:t>. </a:t>
            </a:r>
            <a:r>
              <a:rPr lang="ru-RU" sz="2100" dirty="0" err="1"/>
              <a:t>Общо</a:t>
            </a:r>
            <a:r>
              <a:rPr lang="ru-RU" sz="2100" dirty="0"/>
              <a:t> </a:t>
            </a:r>
            <a:r>
              <a:rPr lang="ru-RU" sz="2100" dirty="0" err="1"/>
              <a:t>съчиненията</a:t>
            </a:r>
            <a:r>
              <a:rPr lang="ru-RU" sz="2100" dirty="0"/>
              <a:t> на Лагранж по математика, астрономия и механика </a:t>
            </a:r>
            <a:r>
              <a:rPr lang="ru-RU" sz="2100" dirty="0" err="1"/>
              <a:t>съставят</a:t>
            </a:r>
            <a:r>
              <a:rPr lang="ru-RU" sz="2100" dirty="0"/>
              <a:t> 14 тома.</a:t>
            </a:r>
          </a:p>
          <a:p>
            <a:pPr marL="137160" indent="0" algn="just">
              <a:buNone/>
            </a:pPr>
            <a:r>
              <a:rPr lang="ru-RU" sz="2100" dirty="0"/>
              <a:t>	</a:t>
            </a:r>
          </a:p>
          <a:p>
            <a:pPr marL="137160" indent="0" algn="just">
              <a:buNone/>
            </a:pPr>
            <a:endParaRPr lang="bg-BG" sz="21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 y="4566254"/>
            <a:ext cx="2040601" cy="22917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433" y="4256620"/>
            <a:ext cx="1908267" cy="26369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816" y="4256620"/>
            <a:ext cx="2232248" cy="2601380"/>
          </a:xfrm>
          <a:prstGeom prst="rect">
            <a:avLst/>
          </a:prstGeom>
        </p:spPr>
      </p:pic>
    </p:spTree>
    <p:custDataLst>
      <p:tags r:id="rId1"/>
    </p:custDataLst>
    <p:extLst>
      <p:ext uri="{BB962C8B-B14F-4D97-AF65-F5344CB8AC3E}">
        <p14:creationId xmlns:p14="http://schemas.microsoft.com/office/powerpoint/2010/main" val="1582396766"/>
      </p:ext>
    </p:extLst>
  </p:cSld>
  <p:clrMapOvr>
    <a:masterClrMapping/>
  </p:clrMapOvr>
  <mc:AlternateContent xmlns:mc="http://schemas.openxmlformats.org/markup-compatibility/2006">
    <mc:Choice xmlns:p14="http://schemas.microsoft.com/office/powerpoint/2010/main" Requires="p14">
      <p:transition spd="slow" p14:dur="2000" advTm="60673"/>
    </mc:Choice>
    <mc:Fallback>
      <p:transition spd="slow" advTm="606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solidFill>
                  <a:srgbClr val="FFC000"/>
                </a:solidFill>
              </a:rPr>
              <a:t>Достижения в областта на математиката</a:t>
            </a:r>
            <a:endParaRPr lang="bg-BG" dirty="0">
              <a:solidFill>
                <a:srgbClr val="FFC000"/>
              </a:solidFill>
            </a:endParaRPr>
          </a:p>
        </p:txBody>
      </p:sp>
      <p:sp>
        <p:nvSpPr>
          <p:cNvPr id="3" name="Content Placeholder 2"/>
          <p:cNvSpPr>
            <a:spLocks noGrp="1"/>
          </p:cNvSpPr>
          <p:nvPr>
            <p:ph idx="1"/>
          </p:nvPr>
        </p:nvSpPr>
        <p:spPr>
          <a:xfrm>
            <a:off x="0" y="1556792"/>
            <a:ext cx="9115694" cy="5112568"/>
          </a:xfrm>
        </p:spPr>
        <p:txBody>
          <a:bodyPr>
            <a:normAutofit lnSpcReduction="10000"/>
          </a:bodyPr>
          <a:lstStyle/>
          <a:p>
            <a:pPr marL="137160" indent="0" algn="just">
              <a:buNone/>
            </a:pPr>
            <a:r>
              <a:rPr lang="bg-BG" sz="2100" b="1" dirty="0"/>
              <a:t>Алгебра </a:t>
            </a:r>
            <a:endParaRPr lang="bg-BG" sz="2100" dirty="0"/>
          </a:p>
          <a:p>
            <a:pPr lvl="0" algn="just">
              <a:buFont typeface="Wingdings" pitchFamily="2" charset="2"/>
              <a:buChar char="Ø"/>
            </a:pPr>
            <a:r>
              <a:rPr lang="bg-BG" sz="2100" dirty="0"/>
              <a:t>теория на уравненията, която се обобщава до теорията на </a:t>
            </a:r>
            <a:r>
              <a:rPr lang="bg-BG" sz="2100" dirty="0" err="1" smtClean="0"/>
              <a:t>Галоа</a:t>
            </a:r>
            <a:endParaRPr lang="bg-BG" sz="2100" dirty="0"/>
          </a:p>
          <a:p>
            <a:pPr lvl="0" algn="just">
              <a:buFont typeface="Wingdings" pitchFamily="2" charset="2"/>
              <a:buChar char="Ø"/>
            </a:pPr>
            <a:r>
              <a:rPr lang="bg-BG" sz="2100" dirty="0"/>
              <a:t>метод за приближено смятане на корените на алгебрични уравнения с помощта на верижни дроби</a:t>
            </a:r>
          </a:p>
          <a:p>
            <a:pPr lvl="0" algn="just">
              <a:buFont typeface="Wingdings" pitchFamily="2" charset="2"/>
              <a:buChar char="Ø"/>
            </a:pPr>
            <a:r>
              <a:rPr lang="bg-BG" sz="2100" dirty="0"/>
              <a:t>метод за отделяне на корените на алгебрични уравнения</a:t>
            </a:r>
          </a:p>
          <a:p>
            <a:pPr lvl="0" algn="just">
              <a:buFont typeface="Wingdings" pitchFamily="2" charset="2"/>
              <a:buChar char="Ø"/>
            </a:pPr>
            <a:r>
              <a:rPr lang="bg-BG" sz="2100" dirty="0"/>
              <a:t>разлагане на корените в ред на </a:t>
            </a:r>
            <a:r>
              <a:rPr lang="bg-BG" sz="2100" dirty="0" err="1" smtClean="0"/>
              <a:t>Лагранж</a:t>
            </a:r>
            <a:endParaRPr lang="bg-BG" sz="2100" dirty="0" smtClean="0"/>
          </a:p>
          <a:p>
            <a:pPr lvl="0" algn="just">
              <a:buFont typeface="Wingdings" pitchFamily="2" charset="2"/>
              <a:buChar char="Ø"/>
            </a:pPr>
            <a:endParaRPr lang="bg-BG" sz="2100" dirty="0"/>
          </a:p>
          <a:p>
            <a:pPr marL="137160" indent="0" algn="just">
              <a:buNone/>
            </a:pPr>
            <a:r>
              <a:rPr lang="bg-BG" sz="2100" b="1" dirty="0"/>
              <a:t>Математически анализ </a:t>
            </a:r>
            <a:endParaRPr lang="bg-BG" sz="2100" dirty="0"/>
          </a:p>
          <a:p>
            <a:pPr lvl="0" algn="just">
              <a:buFont typeface="Wingdings" pitchFamily="2" charset="2"/>
              <a:buChar char="Ø"/>
            </a:pPr>
            <a:r>
              <a:rPr lang="bg-BG" sz="2100" dirty="0"/>
              <a:t>формула за остатъчния член на реда на </a:t>
            </a:r>
            <a:r>
              <a:rPr lang="bg-BG" sz="2100" dirty="0" err="1"/>
              <a:t>Тейлър</a:t>
            </a:r>
            <a:endParaRPr lang="bg-BG" sz="2100" dirty="0"/>
          </a:p>
          <a:p>
            <a:pPr lvl="0" algn="just">
              <a:buFont typeface="Wingdings" pitchFamily="2" charset="2"/>
              <a:buChar char="Ø"/>
            </a:pPr>
            <a:r>
              <a:rPr lang="bg-BG" sz="2100" dirty="0"/>
              <a:t>теорема на </a:t>
            </a:r>
            <a:r>
              <a:rPr lang="bg-BG" sz="2100" dirty="0" err="1"/>
              <a:t>Лагранж</a:t>
            </a:r>
            <a:r>
              <a:rPr lang="bg-BG" sz="2100" dirty="0"/>
              <a:t> за средната стойност</a:t>
            </a:r>
          </a:p>
          <a:p>
            <a:pPr lvl="0" algn="just">
              <a:buFont typeface="Wingdings" pitchFamily="2" charset="2"/>
              <a:buChar char="Ø"/>
            </a:pPr>
            <a:r>
              <a:rPr lang="bg-BG" sz="2100" dirty="0"/>
              <a:t>формула за крайните нараствания</a:t>
            </a:r>
          </a:p>
          <a:p>
            <a:pPr lvl="0" algn="just">
              <a:buFont typeface="Wingdings" pitchFamily="2" charset="2"/>
              <a:buChar char="Ø"/>
            </a:pPr>
            <a:r>
              <a:rPr lang="bg-BG" sz="2100" dirty="0" err="1"/>
              <a:t>интерполационна</a:t>
            </a:r>
            <a:r>
              <a:rPr lang="bg-BG" sz="2100" dirty="0"/>
              <a:t> формула</a:t>
            </a:r>
          </a:p>
          <a:p>
            <a:pPr lvl="0" algn="just">
              <a:buFont typeface="Wingdings" pitchFamily="2" charset="2"/>
              <a:buChar char="Ø"/>
            </a:pPr>
            <a:r>
              <a:rPr lang="bg-BG" sz="2100" dirty="0"/>
              <a:t>метод на множителите за решаване на задачи с търсене на условни </a:t>
            </a:r>
            <a:r>
              <a:rPr lang="bg-BG" sz="2100" dirty="0" err="1" smtClean="0"/>
              <a:t>екстремуми</a:t>
            </a:r>
            <a:endParaRPr lang="bg-BG" sz="2100" dirty="0"/>
          </a:p>
          <a:p>
            <a:pPr marL="137160" indent="0" algn="just">
              <a:buNone/>
            </a:pPr>
            <a:endParaRPr lang="bg-BG" sz="2100" dirty="0"/>
          </a:p>
        </p:txBody>
      </p:sp>
    </p:spTree>
    <p:custDataLst>
      <p:tags r:id="rId1"/>
    </p:custDataLst>
    <p:extLst>
      <p:ext uri="{BB962C8B-B14F-4D97-AF65-F5344CB8AC3E}">
        <p14:creationId xmlns:p14="http://schemas.microsoft.com/office/powerpoint/2010/main" val="3520700541"/>
      </p:ext>
    </p:extLst>
  </p:cSld>
  <p:clrMapOvr>
    <a:masterClrMapping/>
  </p:clrMapOvr>
  <mc:AlternateContent xmlns:mc="http://schemas.openxmlformats.org/markup-compatibility/2006">
    <mc:Choice xmlns:p14="http://schemas.microsoft.com/office/powerpoint/2010/main" Requires="p14">
      <p:transition spd="slow" p14:dur="2000" advTm="64908"/>
    </mc:Choice>
    <mc:Fallback>
      <p:transition spd="slow" advTm="64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302840" y="1340768"/>
            <a:ext cx="8229600" cy="4680560"/>
          </a:xfrm>
        </p:spPr>
        <p:txBody>
          <a:bodyPr>
            <a:normAutofit/>
          </a:bodyPr>
          <a:lstStyle/>
          <a:p>
            <a:pPr marL="137160" indent="0" algn="just">
              <a:buNone/>
            </a:pPr>
            <a:r>
              <a:rPr lang="bg-BG" sz="2100" b="1" dirty="0"/>
              <a:t>Теория на числата </a:t>
            </a:r>
            <a:endParaRPr lang="bg-BG" sz="2100" dirty="0"/>
          </a:p>
          <a:p>
            <a:pPr lvl="0" algn="just">
              <a:buFont typeface="Wingdings" pitchFamily="2" charset="2"/>
              <a:buChar char="Ø"/>
            </a:pPr>
            <a:r>
              <a:rPr lang="bg-BG" sz="2100" dirty="0" smtClean="0"/>
              <a:t>метод за решаване на неопределени уравнения от втора степен с две неизвестни</a:t>
            </a:r>
            <a:r>
              <a:rPr lang="bg-BG" sz="2100" b="1" dirty="0" smtClean="0"/>
              <a:t> </a:t>
            </a:r>
            <a:endParaRPr lang="bg-BG" sz="2100" dirty="0" smtClean="0"/>
          </a:p>
          <a:p>
            <a:pPr marL="137160" indent="0" algn="just">
              <a:buNone/>
            </a:pPr>
            <a:endParaRPr lang="bg-BG" sz="2100" dirty="0" smtClean="0"/>
          </a:p>
          <a:p>
            <a:pPr marL="137160" indent="0" algn="just">
              <a:buNone/>
            </a:pPr>
            <a:r>
              <a:rPr lang="bg-BG" sz="2100" dirty="0"/>
              <a:t> </a:t>
            </a:r>
            <a:r>
              <a:rPr lang="bg-BG" sz="2100" b="1" dirty="0"/>
              <a:t>Диференциални уравнения </a:t>
            </a:r>
            <a:endParaRPr lang="bg-BG" sz="2100" dirty="0"/>
          </a:p>
          <a:p>
            <a:pPr algn="just">
              <a:buFont typeface="Wingdings" pitchFamily="2" charset="2"/>
              <a:buChar char="Ø"/>
            </a:pPr>
            <a:r>
              <a:rPr lang="bg-BG" sz="2100" dirty="0"/>
              <a:t>теория на особените решения</a:t>
            </a:r>
          </a:p>
          <a:p>
            <a:pPr algn="just">
              <a:buFont typeface="Wingdings" pitchFamily="2" charset="2"/>
              <a:buChar char="Ø"/>
            </a:pPr>
            <a:r>
              <a:rPr lang="bg-BG" sz="2100" dirty="0"/>
              <a:t>метод за вариране на произволните константи</a:t>
            </a:r>
          </a:p>
          <a:p>
            <a:pPr marL="137160" indent="0" algn="just">
              <a:buNone/>
            </a:pPr>
            <a:endParaRPr lang="bg-BG" sz="2100" dirty="0"/>
          </a:p>
          <a:p>
            <a:pPr marL="137160" indent="0" algn="just">
              <a:buNone/>
            </a:pPr>
            <a:endParaRPr lang="bg-BG" sz="2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 y="4983058"/>
            <a:ext cx="3056384" cy="5596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37112"/>
            <a:ext cx="4896544" cy="2342301"/>
          </a:xfrm>
          <a:prstGeom prst="rect">
            <a:avLst/>
          </a:prstGeom>
        </p:spPr>
      </p:pic>
    </p:spTree>
    <p:custDataLst>
      <p:tags r:id="rId1"/>
    </p:custDataLst>
    <p:extLst>
      <p:ext uri="{BB962C8B-B14F-4D97-AF65-F5344CB8AC3E}">
        <p14:creationId xmlns:p14="http://schemas.microsoft.com/office/powerpoint/2010/main" val="3917401491"/>
      </p:ext>
    </p:extLst>
  </p:cSld>
  <p:clrMapOvr>
    <a:masterClrMapping/>
  </p:clrMapOvr>
  <mc:AlternateContent xmlns:mc="http://schemas.openxmlformats.org/markup-compatibility/2006">
    <mc:Choice xmlns:p14="http://schemas.microsoft.com/office/powerpoint/2010/main" Requires="p14">
      <p:transition spd="slow" p14:dur="2000" advTm="90236"/>
    </mc:Choice>
    <mc:Fallback>
      <p:transition spd="slow" advTm="90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20688"/>
            <a:ext cx="2943488" cy="158417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1916832"/>
            <a:ext cx="6710851" cy="4941168"/>
          </a:xfrm>
          <a:prstGeom prst="rect">
            <a:avLst/>
          </a:prstGeom>
        </p:spPr>
      </p:pic>
    </p:spTree>
    <p:custDataLst>
      <p:tags r:id="rId1"/>
    </p:custDataLst>
    <p:extLst>
      <p:ext uri="{BB962C8B-B14F-4D97-AF65-F5344CB8AC3E}">
        <p14:creationId xmlns:p14="http://schemas.microsoft.com/office/powerpoint/2010/main" val="1503875323"/>
      </p:ext>
    </p:extLst>
  </p:cSld>
  <p:clrMapOvr>
    <a:masterClrMapping/>
  </p:clrMapOvr>
  <mc:AlternateContent xmlns:mc="http://schemas.openxmlformats.org/markup-compatibility/2006">
    <mc:Choice xmlns:p14="http://schemas.microsoft.com/office/powerpoint/2010/main" Requires="p14">
      <p:transition spd="slow" p14:dur="2000" advTm="15747"/>
    </mc:Choice>
    <mc:Fallback>
      <p:transition spd="slow" advTm="15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err="1" smtClean="0">
                <a:solidFill>
                  <a:srgbClr val="FFC000"/>
                </a:solidFill>
              </a:rPr>
              <a:t>Аугустус</a:t>
            </a:r>
            <a:r>
              <a:rPr lang="bg-BG" dirty="0" smtClean="0">
                <a:solidFill>
                  <a:srgbClr val="FFC000"/>
                </a:solidFill>
              </a:rPr>
              <a:t> де Морган</a:t>
            </a:r>
            <a:endParaRPr lang="bg-BG" dirty="0">
              <a:solidFill>
                <a:srgbClr val="FFC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1484784"/>
            <a:ext cx="3034814" cy="37444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1225157"/>
            <a:ext cx="2376264" cy="289284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653" y="4005064"/>
            <a:ext cx="2520280" cy="2649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72180674"/>
      </p:ext>
    </p:extLst>
  </p:cSld>
  <p:clrMapOvr>
    <a:masterClrMapping/>
  </p:clrMapOvr>
  <mc:AlternateContent xmlns:mc="http://schemas.openxmlformats.org/markup-compatibility/2006">
    <mc:Choice xmlns:p14="http://schemas.microsoft.com/office/powerpoint/2010/main" Requires="p14">
      <p:transition spd="slow" p14:dur="2000" advTm="9452"/>
    </mc:Choice>
    <mc:Fallback>
      <p:transition spd="slow" advTm="9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002060"/>
                </a:solidFill>
              </a:rPr>
              <a:t>Готфрид Лайбниц</a:t>
            </a:r>
            <a:endParaRPr lang="bg-BG" dirty="0">
              <a:solidFill>
                <a:srgbClr val="00206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484784"/>
            <a:ext cx="2643733" cy="3263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1484784"/>
            <a:ext cx="4570107" cy="485433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17841047"/>
      </p:ext>
    </p:extLst>
  </p:cSld>
  <p:clrMapOvr>
    <a:masterClrMapping/>
  </p:clrMapOvr>
  <mc:AlternateContent xmlns:mc="http://schemas.openxmlformats.org/markup-compatibility/2006">
    <mc:Choice xmlns:p14="http://schemas.microsoft.com/office/powerpoint/2010/main" Requires="p14">
      <p:transition spd="slow" p14:dur="2000" advTm="5938"/>
    </mc:Choice>
    <mc:Fallback>
      <p:transition spd="slow" advTm="5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FFC000"/>
                </a:solidFill>
              </a:rPr>
              <a:t>Ранен живот и развитие</a:t>
            </a:r>
            <a:endParaRPr lang="bg-BG" dirty="0">
              <a:solidFill>
                <a:srgbClr val="FFC000"/>
              </a:solidFill>
            </a:endParaRPr>
          </a:p>
        </p:txBody>
      </p:sp>
      <p:sp>
        <p:nvSpPr>
          <p:cNvPr id="3" name="Content Placeholder 2"/>
          <p:cNvSpPr>
            <a:spLocks noGrp="1"/>
          </p:cNvSpPr>
          <p:nvPr>
            <p:ph idx="1"/>
          </p:nvPr>
        </p:nvSpPr>
        <p:spPr>
          <a:xfrm>
            <a:off x="179512" y="1700808"/>
            <a:ext cx="8640960" cy="5157192"/>
          </a:xfrm>
        </p:spPr>
        <p:txBody>
          <a:bodyPr>
            <a:noAutofit/>
          </a:bodyPr>
          <a:lstStyle/>
          <a:p>
            <a:pPr marL="137160" indent="0" algn="just">
              <a:buNone/>
            </a:pPr>
            <a:r>
              <a:rPr lang="ru-RU" sz="2100" dirty="0"/>
              <a:t> </a:t>
            </a:r>
            <a:r>
              <a:rPr lang="ru-RU" sz="2100" dirty="0" err="1"/>
              <a:t>Аугустус</a:t>
            </a:r>
            <a:r>
              <a:rPr lang="ru-RU" sz="2100" dirty="0"/>
              <a:t> де Морган е </a:t>
            </a:r>
            <a:r>
              <a:rPr lang="ru-RU" sz="2100" dirty="0" err="1"/>
              <a:t>роден</a:t>
            </a:r>
            <a:r>
              <a:rPr lang="ru-RU" sz="2100" dirty="0"/>
              <a:t> в </a:t>
            </a:r>
            <a:r>
              <a:rPr lang="ru-RU" sz="2100" dirty="0" err="1"/>
              <a:t>Мадурай</a:t>
            </a:r>
            <a:r>
              <a:rPr lang="ru-RU" sz="2100" dirty="0"/>
              <a:t>, Индия </a:t>
            </a:r>
            <a:r>
              <a:rPr lang="ru-RU" sz="2100" dirty="0" err="1"/>
              <a:t>през</a:t>
            </a:r>
            <a:r>
              <a:rPr lang="ru-RU" sz="2100" dirty="0"/>
              <a:t>  1806 година. </a:t>
            </a:r>
            <a:r>
              <a:rPr lang="ru-RU" sz="2100" dirty="0" err="1"/>
              <a:t>Негов</a:t>
            </a:r>
            <a:r>
              <a:rPr lang="ru-RU" sz="2100" dirty="0"/>
              <a:t> </a:t>
            </a:r>
            <a:r>
              <a:rPr lang="ru-RU" sz="2100" dirty="0" err="1"/>
              <a:t>баща</a:t>
            </a:r>
            <a:r>
              <a:rPr lang="ru-RU" sz="2100" dirty="0"/>
              <a:t> е </a:t>
            </a:r>
            <a:r>
              <a:rPr lang="ru-RU" sz="2100" dirty="0" err="1"/>
              <a:t>лейтанант</a:t>
            </a:r>
            <a:r>
              <a:rPr lang="ru-RU" sz="2100" dirty="0"/>
              <a:t>-полковник Джон де Морган. (1772-1816), а </a:t>
            </a:r>
            <a:r>
              <a:rPr lang="ru-RU" sz="2100" dirty="0" err="1"/>
              <a:t>негова</a:t>
            </a:r>
            <a:r>
              <a:rPr lang="ru-RU" sz="2100" dirty="0"/>
              <a:t> майка-</a:t>
            </a:r>
            <a:r>
              <a:rPr lang="ru-RU" sz="2100" dirty="0" err="1"/>
              <a:t>Елизабет</a:t>
            </a:r>
            <a:r>
              <a:rPr lang="ru-RU" sz="2100" dirty="0"/>
              <a:t> </a:t>
            </a:r>
            <a:r>
              <a:rPr lang="ru-RU" sz="2100" dirty="0" err="1"/>
              <a:t>Додсън</a:t>
            </a:r>
            <a:r>
              <a:rPr lang="ru-RU" sz="2100" dirty="0"/>
              <a:t> (1776-1856) . </a:t>
            </a:r>
            <a:r>
              <a:rPr lang="ru-RU" sz="2100" dirty="0" err="1"/>
              <a:t>Аугустус</a:t>
            </a:r>
            <a:r>
              <a:rPr lang="ru-RU" sz="2100" dirty="0"/>
              <a:t> де Морган става </a:t>
            </a:r>
            <a:r>
              <a:rPr lang="ru-RU" sz="2100" dirty="0" err="1"/>
              <a:t>сляп</a:t>
            </a:r>
            <a:r>
              <a:rPr lang="ru-RU" sz="2100" dirty="0"/>
              <a:t> с </a:t>
            </a:r>
            <a:r>
              <a:rPr lang="ru-RU" sz="2100" dirty="0" err="1"/>
              <a:t>едното</a:t>
            </a:r>
            <a:r>
              <a:rPr lang="ru-RU" sz="2100" dirty="0"/>
              <a:t> око, един или два </a:t>
            </a:r>
            <a:r>
              <a:rPr lang="ru-RU" sz="2100" dirty="0" err="1"/>
              <a:t>месеца</a:t>
            </a:r>
            <a:r>
              <a:rPr lang="ru-RU" sz="2100" dirty="0"/>
              <a:t>, след </a:t>
            </a:r>
            <a:r>
              <a:rPr lang="ru-RU" sz="2100" dirty="0" err="1"/>
              <a:t>като</a:t>
            </a:r>
            <a:r>
              <a:rPr lang="ru-RU" sz="2100" dirty="0"/>
              <a:t> е </a:t>
            </a:r>
            <a:r>
              <a:rPr lang="ru-RU" sz="2100" dirty="0" err="1"/>
              <a:t>роден</a:t>
            </a:r>
            <a:r>
              <a:rPr lang="ru-RU" sz="2100" dirty="0"/>
              <a:t>. </a:t>
            </a:r>
            <a:r>
              <a:rPr lang="ru-RU" sz="2100" dirty="0" err="1"/>
              <a:t>Когато</a:t>
            </a:r>
            <a:r>
              <a:rPr lang="ru-RU" sz="2100" dirty="0"/>
              <a:t> е на </a:t>
            </a:r>
            <a:r>
              <a:rPr lang="ru-RU" sz="2100" dirty="0" err="1"/>
              <a:t>десет</a:t>
            </a:r>
            <a:r>
              <a:rPr lang="ru-RU" sz="2100" dirty="0"/>
              <a:t>, </a:t>
            </a:r>
            <a:r>
              <a:rPr lang="ru-RU" sz="2100" dirty="0" err="1"/>
              <a:t>баща</a:t>
            </a:r>
            <a:r>
              <a:rPr lang="ru-RU" sz="2100" dirty="0"/>
              <a:t> </a:t>
            </a:r>
            <a:r>
              <a:rPr lang="ru-RU" sz="2100" dirty="0" err="1"/>
              <a:t>му</a:t>
            </a:r>
            <a:r>
              <a:rPr lang="ru-RU" sz="2100" dirty="0"/>
              <a:t> </a:t>
            </a:r>
            <a:r>
              <a:rPr lang="ru-RU" sz="2100" dirty="0" err="1"/>
              <a:t>умира</a:t>
            </a:r>
            <a:r>
              <a:rPr lang="ru-RU" sz="2100" dirty="0"/>
              <a:t>. </a:t>
            </a:r>
            <a:r>
              <a:rPr lang="ru-RU" sz="2100" dirty="0" err="1"/>
              <a:t>Математическият</a:t>
            </a:r>
            <a:r>
              <a:rPr lang="ru-RU" sz="2100" dirty="0"/>
              <a:t> </a:t>
            </a:r>
            <a:r>
              <a:rPr lang="ru-RU" sz="2100" dirty="0" err="1"/>
              <a:t>му</a:t>
            </a:r>
            <a:r>
              <a:rPr lang="ru-RU" sz="2100" dirty="0"/>
              <a:t> талант </a:t>
            </a:r>
            <a:r>
              <a:rPr lang="ru-RU" sz="2100" dirty="0" err="1"/>
              <a:t>остава</a:t>
            </a:r>
            <a:r>
              <a:rPr lang="ru-RU" sz="2100" dirty="0"/>
              <a:t> </a:t>
            </a:r>
            <a:r>
              <a:rPr lang="ru-RU" sz="2100" dirty="0" err="1"/>
              <a:t>незабелязан</a:t>
            </a:r>
            <a:r>
              <a:rPr lang="ru-RU" sz="2100" dirty="0"/>
              <a:t> до 14-годишна </a:t>
            </a:r>
            <a:r>
              <a:rPr lang="ru-RU" sz="2100" dirty="0" err="1"/>
              <a:t>възраст</a:t>
            </a:r>
            <a:r>
              <a:rPr lang="ru-RU" sz="2100" dirty="0"/>
              <a:t>, </a:t>
            </a:r>
            <a:r>
              <a:rPr lang="ru-RU" sz="2100" dirty="0" err="1"/>
              <a:t>когато</a:t>
            </a:r>
            <a:r>
              <a:rPr lang="ru-RU" sz="2100" dirty="0"/>
              <a:t> </a:t>
            </a:r>
            <a:r>
              <a:rPr lang="ru-RU" sz="2100" dirty="0" err="1"/>
              <a:t>семеен</a:t>
            </a:r>
            <a:r>
              <a:rPr lang="ru-RU" sz="2100" dirty="0"/>
              <a:t> </a:t>
            </a:r>
            <a:r>
              <a:rPr lang="ru-RU" sz="2100" dirty="0" err="1"/>
              <a:t>приятел</a:t>
            </a:r>
            <a:r>
              <a:rPr lang="ru-RU" sz="2100" dirty="0"/>
              <a:t> </a:t>
            </a:r>
            <a:r>
              <a:rPr lang="ru-RU" sz="2100" dirty="0" err="1"/>
              <a:t>го</a:t>
            </a:r>
            <a:r>
              <a:rPr lang="ru-RU" sz="2100" dirty="0"/>
              <a:t> </a:t>
            </a:r>
            <a:r>
              <a:rPr lang="ru-RU" sz="2100" dirty="0" err="1"/>
              <a:t>вижда</a:t>
            </a:r>
            <a:r>
              <a:rPr lang="ru-RU" sz="2100" dirty="0"/>
              <a:t> да </a:t>
            </a:r>
            <a:r>
              <a:rPr lang="ru-RU" sz="2100" dirty="0" err="1"/>
              <a:t>прави</a:t>
            </a:r>
            <a:r>
              <a:rPr lang="ru-RU" sz="2100" dirty="0"/>
              <a:t> точна рисунка на Евклидова фигура с линия и компас. </a:t>
            </a:r>
            <a:r>
              <a:rPr lang="ru-RU" sz="2100" dirty="0" err="1"/>
              <a:t>Получава</a:t>
            </a:r>
            <a:r>
              <a:rPr lang="ru-RU" sz="2100" dirty="0"/>
              <a:t> </a:t>
            </a:r>
            <a:r>
              <a:rPr lang="ru-RU" sz="2100" dirty="0" err="1"/>
              <a:t>средното</a:t>
            </a:r>
            <a:r>
              <a:rPr lang="ru-RU" sz="2100" dirty="0"/>
              <a:t> си образование от г-н </a:t>
            </a:r>
            <a:r>
              <a:rPr lang="ru-RU" sz="2100" dirty="0" err="1"/>
              <a:t>Парсънс</a:t>
            </a:r>
            <a:r>
              <a:rPr lang="ru-RU" sz="2100" dirty="0"/>
              <a:t>, </a:t>
            </a:r>
            <a:r>
              <a:rPr lang="ru-RU" sz="2100" dirty="0" err="1"/>
              <a:t>преподавател</a:t>
            </a:r>
            <a:r>
              <a:rPr lang="ru-RU" sz="2100" dirty="0"/>
              <a:t> в </a:t>
            </a:r>
            <a:r>
              <a:rPr lang="ru-RU" sz="2100" dirty="0" err="1"/>
              <a:t>колеж</a:t>
            </a:r>
            <a:r>
              <a:rPr lang="ru-RU" sz="2100" dirty="0"/>
              <a:t> </a:t>
            </a:r>
            <a:r>
              <a:rPr lang="ru-RU" sz="2100" dirty="0" err="1"/>
              <a:t>Ориел</a:t>
            </a:r>
            <a:r>
              <a:rPr lang="ru-RU" sz="2100" dirty="0"/>
              <a:t>, Оксфорд, </a:t>
            </a:r>
            <a:r>
              <a:rPr lang="ru-RU" sz="2100" dirty="0" err="1"/>
              <a:t>който</a:t>
            </a:r>
            <a:r>
              <a:rPr lang="ru-RU" sz="2100" dirty="0"/>
              <a:t> </a:t>
            </a:r>
            <a:r>
              <a:rPr lang="ru-RU" sz="2100" dirty="0" err="1"/>
              <a:t>ценял</a:t>
            </a:r>
            <a:r>
              <a:rPr lang="ru-RU" sz="2100" dirty="0"/>
              <a:t> </a:t>
            </a:r>
            <a:r>
              <a:rPr lang="ru-RU" sz="2100" dirty="0" err="1"/>
              <a:t>хуманитарните</a:t>
            </a:r>
            <a:r>
              <a:rPr lang="ru-RU" sz="2100" dirty="0"/>
              <a:t> науки </a:t>
            </a:r>
            <a:r>
              <a:rPr lang="ru-RU" sz="2100" dirty="0" err="1"/>
              <a:t>повече</a:t>
            </a:r>
            <a:r>
              <a:rPr lang="ru-RU" sz="2100" dirty="0"/>
              <a:t> от </a:t>
            </a:r>
            <a:r>
              <a:rPr lang="ru-RU" sz="2100" dirty="0" err="1"/>
              <a:t>математиката</a:t>
            </a:r>
            <a:r>
              <a:rPr lang="ru-RU" sz="2100" dirty="0"/>
              <a:t>. </a:t>
            </a:r>
            <a:r>
              <a:rPr lang="ru-RU" sz="2100" dirty="0" err="1"/>
              <a:t>През</a:t>
            </a:r>
            <a:r>
              <a:rPr lang="ru-RU" sz="2100" dirty="0"/>
              <a:t> 1823, на 16 </a:t>
            </a:r>
            <a:r>
              <a:rPr lang="ru-RU" sz="2100" dirty="0" err="1"/>
              <a:t>години</a:t>
            </a:r>
            <a:r>
              <a:rPr lang="ru-RU" sz="2100" dirty="0"/>
              <a:t>, </a:t>
            </a:r>
            <a:r>
              <a:rPr lang="ru-RU" sz="2100" dirty="0" err="1"/>
              <a:t>постъпва</a:t>
            </a:r>
            <a:r>
              <a:rPr lang="ru-RU" sz="2100" dirty="0"/>
              <a:t> в </a:t>
            </a:r>
            <a:r>
              <a:rPr lang="ru-RU" sz="2100" dirty="0" err="1"/>
              <a:t>колежа</a:t>
            </a:r>
            <a:r>
              <a:rPr lang="ru-RU" sz="2100" dirty="0"/>
              <a:t> Тринити , </a:t>
            </a:r>
            <a:r>
              <a:rPr lang="ru-RU" sz="2100" dirty="0" err="1"/>
              <a:t>Кеймбридж</a:t>
            </a:r>
            <a:r>
              <a:rPr lang="ru-RU" sz="2100" dirty="0"/>
              <a:t>, </a:t>
            </a:r>
            <a:r>
              <a:rPr lang="ru-RU" sz="2100" dirty="0" err="1"/>
              <a:t>където</a:t>
            </a:r>
            <a:r>
              <a:rPr lang="ru-RU" sz="2100" dirty="0"/>
              <a:t> </a:t>
            </a:r>
            <a:r>
              <a:rPr lang="ru-RU" sz="2100" dirty="0" err="1"/>
              <a:t>попада</a:t>
            </a:r>
            <a:r>
              <a:rPr lang="ru-RU" sz="2100" dirty="0"/>
              <a:t> под </a:t>
            </a:r>
            <a:r>
              <a:rPr lang="ru-RU" sz="2100" dirty="0" err="1"/>
              <a:t>влиянието</a:t>
            </a:r>
            <a:r>
              <a:rPr lang="ru-RU" sz="2100" dirty="0"/>
              <a:t> на Джордж </a:t>
            </a:r>
            <a:r>
              <a:rPr lang="ru-RU" sz="2100" dirty="0" err="1"/>
              <a:t>Пийкок</a:t>
            </a:r>
            <a:r>
              <a:rPr lang="ru-RU" sz="2100" dirty="0"/>
              <a:t> и </a:t>
            </a:r>
            <a:r>
              <a:rPr lang="ru-RU" sz="2100" dirty="0" err="1"/>
              <a:t>Уилям</a:t>
            </a:r>
            <a:r>
              <a:rPr lang="ru-RU" sz="2100" dirty="0"/>
              <a:t> </a:t>
            </a:r>
            <a:r>
              <a:rPr lang="ru-RU" sz="2100" dirty="0" err="1"/>
              <a:t>Хуъл</a:t>
            </a:r>
            <a:r>
              <a:rPr lang="ru-RU" sz="2100" dirty="0"/>
              <a:t>, </a:t>
            </a:r>
            <a:r>
              <a:rPr lang="ru-RU" sz="2100" dirty="0" err="1"/>
              <a:t>които</a:t>
            </a:r>
            <a:r>
              <a:rPr lang="ru-RU" sz="2100" dirty="0"/>
              <a:t> </a:t>
            </a:r>
            <a:r>
              <a:rPr lang="ru-RU" sz="2100" dirty="0" err="1"/>
              <a:t>стават</a:t>
            </a:r>
            <a:r>
              <a:rPr lang="ru-RU" sz="2100" dirty="0"/>
              <a:t> </a:t>
            </a:r>
            <a:r>
              <a:rPr lang="ru-RU" sz="2100" dirty="0" err="1"/>
              <a:t>негови</a:t>
            </a:r>
            <a:r>
              <a:rPr lang="ru-RU" sz="2100" dirty="0"/>
              <a:t> </a:t>
            </a:r>
            <a:r>
              <a:rPr lang="ru-RU" sz="2100" dirty="0" err="1"/>
              <a:t>дългогодишни</a:t>
            </a:r>
            <a:r>
              <a:rPr lang="ru-RU" sz="2100" dirty="0"/>
              <a:t> приятели; От </a:t>
            </a:r>
            <a:r>
              <a:rPr lang="ru-RU" sz="2100" dirty="0" err="1"/>
              <a:t>Пийкок</a:t>
            </a:r>
            <a:r>
              <a:rPr lang="ru-RU" sz="2100" dirty="0"/>
              <a:t> </a:t>
            </a:r>
            <a:r>
              <a:rPr lang="ru-RU" sz="2100" dirty="0" err="1"/>
              <a:t>получава</a:t>
            </a:r>
            <a:r>
              <a:rPr lang="ru-RU" sz="2100" dirty="0"/>
              <a:t> идея за </a:t>
            </a:r>
            <a:r>
              <a:rPr lang="ru-RU" sz="2100" dirty="0" err="1"/>
              <a:t>развитието</a:t>
            </a:r>
            <a:r>
              <a:rPr lang="ru-RU" sz="2100" dirty="0"/>
              <a:t> на </a:t>
            </a:r>
            <a:r>
              <a:rPr lang="ru-RU" sz="2100" dirty="0" err="1"/>
              <a:t>алгебрата</a:t>
            </a:r>
            <a:r>
              <a:rPr lang="ru-RU" sz="2100" dirty="0"/>
              <a:t>, а от </a:t>
            </a:r>
            <a:r>
              <a:rPr lang="ru-RU" sz="2100" dirty="0" err="1"/>
              <a:t>Хуъл</a:t>
            </a:r>
            <a:r>
              <a:rPr lang="ru-RU" sz="2100" dirty="0"/>
              <a:t>-за </a:t>
            </a:r>
            <a:r>
              <a:rPr lang="ru-RU" sz="2100" dirty="0" err="1"/>
              <a:t>развитието</a:t>
            </a:r>
            <a:r>
              <a:rPr lang="ru-RU" sz="2100" dirty="0"/>
              <a:t> на </a:t>
            </a:r>
            <a:r>
              <a:rPr lang="ru-RU" sz="2100" dirty="0" err="1"/>
              <a:t>логиката</a:t>
            </a:r>
            <a:r>
              <a:rPr lang="ru-RU" sz="2100" dirty="0"/>
              <a:t>-две области, </a:t>
            </a:r>
            <a:r>
              <a:rPr lang="ru-RU" sz="2100" dirty="0" err="1"/>
              <a:t>които</a:t>
            </a:r>
            <a:r>
              <a:rPr lang="ru-RU" sz="2100" dirty="0"/>
              <a:t> </a:t>
            </a:r>
            <a:r>
              <a:rPr lang="ru-RU" sz="2100" dirty="0" err="1"/>
              <a:t>изследва</a:t>
            </a:r>
            <a:r>
              <a:rPr lang="ru-RU" sz="2100" dirty="0"/>
              <a:t> </a:t>
            </a:r>
            <a:r>
              <a:rPr lang="ru-RU" sz="2100" dirty="0" err="1"/>
              <a:t>цял</a:t>
            </a:r>
            <a:r>
              <a:rPr lang="ru-RU" sz="2100" dirty="0"/>
              <a:t> живот. </a:t>
            </a:r>
            <a:r>
              <a:rPr lang="ru-RU" sz="2100" dirty="0" err="1"/>
              <a:t>Негов</a:t>
            </a:r>
            <a:r>
              <a:rPr lang="ru-RU" sz="2100" dirty="0"/>
              <a:t> </a:t>
            </a:r>
            <a:r>
              <a:rPr lang="ru-RU" sz="2100" dirty="0" err="1"/>
              <a:t>преподавател</a:t>
            </a:r>
            <a:r>
              <a:rPr lang="ru-RU" sz="2100" dirty="0"/>
              <a:t> в </a:t>
            </a:r>
            <a:r>
              <a:rPr lang="ru-RU" sz="2100" dirty="0" err="1"/>
              <a:t>колежа</a:t>
            </a:r>
            <a:r>
              <a:rPr lang="ru-RU" sz="2100" dirty="0"/>
              <a:t> е Джон Филипс </a:t>
            </a:r>
            <a:r>
              <a:rPr lang="ru-RU" sz="2100" dirty="0" err="1"/>
              <a:t>Хигман</a:t>
            </a:r>
            <a:r>
              <a:rPr lang="ru-RU" sz="2100" dirty="0"/>
              <a:t> (1793–1855).</a:t>
            </a:r>
          </a:p>
          <a:p>
            <a:pPr marL="137160" indent="0" algn="just">
              <a:buNone/>
            </a:pPr>
            <a:endParaRPr lang="ru-RU" sz="2100" dirty="0"/>
          </a:p>
          <a:p>
            <a:pPr marL="137160" indent="0" algn="just">
              <a:buNone/>
            </a:pPr>
            <a:r>
              <a:rPr lang="ru-RU" sz="2100" dirty="0"/>
              <a:t> </a:t>
            </a:r>
          </a:p>
          <a:p>
            <a:pPr marL="137160" indent="0" algn="just">
              <a:buNone/>
            </a:pPr>
            <a:endParaRPr lang="ru-RU" sz="2100" dirty="0"/>
          </a:p>
          <a:p>
            <a:pPr marL="137160" indent="0" algn="just">
              <a:buNone/>
            </a:pPr>
            <a:r>
              <a:rPr lang="ru-RU" sz="2100" dirty="0"/>
              <a:t> </a:t>
            </a:r>
          </a:p>
          <a:p>
            <a:pPr marL="137160" indent="0" algn="just">
              <a:buNone/>
            </a:pPr>
            <a:endParaRPr lang="ru-RU" sz="2100" dirty="0"/>
          </a:p>
        </p:txBody>
      </p:sp>
    </p:spTree>
    <p:custDataLst>
      <p:tags r:id="rId1"/>
    </p:custDataLst>
    <p:extLst>
      <p:ext uri="{BB962C8B-B14F-4D97-AF65-F5344CB8AC3E}">
        <p14:creationId xmlns:p14="http://schemas.microsoft.com/office/powerpoint/2010/main" val="2283680145"/>
      </p:ext>
    </p:extLst>
  </p:cSld>
  <p:clrMapOvr>
    <a:masterClrMapping/>
  </p:clrMapOvr>
  <mc:AlternateContent xmlns:mc="http://schemas.openxmlformats.org/markup-compatibility/2006">
    <mc:Choice xmlns:p14="http://schemas.microsoft.com/office/powerpoint/2010/main" Requires="p14">
      <p:transition spd="slow" p14:dur="2000" advTm="82865"/>
    </mc:Choice>
    <mc:Fallback>
      <p:transition spd="slow" advTm="82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err="1" smtClean="0">
                <a:solidFill>
                  <a:srgbClr val="FFC000"/>
                </a:solidFill>
              </a:rPr>
              <a:t>Мадурай</a:t>
            </a:r>
            <a:r>
              <a:rPr lang="bg-BG" dirty="0" smtClean="0">
                <a:solidFill>
                  <a:srgbClr val="FFC000"/>
                </a:solidFill>
              </a:rPr>
              <a:t>, Индия</a:t>
            </a:r>
            <a:endParaRPr lang="bg-BG" dirty="0">
              <a:solidFill>
                <a:srgbClr val="FFC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12" y="1340768"/>
            <a:ext cx="4608512" cy="345638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118" y="3573016"/>
            <a:ext cx="4068664" cy="3177761"/>
          </a:xfrm>
          <a:prstGeom prst="rect">
            <a:avLst/>
          </a:prstGeom>
        </p:spPr>
      </p:pic>
    </p:spTree>
    <p:custDataLst>
      <p:tags r:id="rId1"/>
    </p:custDataLst>
    <p:extLst>
      <p:ext uri="{BB962C8B-B14F-4D97-AF65-F5344CB8AC3E}">
        <p14:creationId xmlns:p14="http://schemas.microsoft.com/office/powerpoint/2010/main" val="776349505"/>
      </p:ext>
    </p:extLst>
  </p:cSld>
  <p:clrMapOvr>
    <a:masterClrMapping/>
  </p:clrMapOvr>
  <mc:AlternateContent xmlns:mc="http://schemas.openxmlformats.org/markup-compatibility/2006">
    <mc:Choice xmlns:p14="http://schemas.microsoft.com/office/powerpoint/2010/main" Requires="p14">
      <p:transition spd="slow" p14:dur="2000" advTm="8806"/>
    </mc:Choice>
    <mc:Fallback>
      <p:transition spd="slow" advTm="88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36" y="476672"/>
            <a:ext cx="8485228" cy="6120679"/>
          </a:xfrm>
        </p:spPr>
        <p:txBody>
          <a:bodyPr/>
          <a:lstStyle/>
          <a:p>
            <a:pPr marL="137160" indent="0">
              <a:buNone/>
            </a:pPr>
            <a:r>
              <a:rPr lang="bg-BG" dirty="0" smtClean="0">
                <a:solidFill>
                  <a:srgbClr val="EEB500"/>
                </a:solidFill>
                <a:latin typeface="+mj-lt"/>
              </a:rPr>
              <a:t>Джордж </a:t>
            </a:r>
            <a:r>
              <a:rPr lang="bg-BG" dirty="0" err="1" smtClean="0">
                <a:solidFill>
                  <a:srgbClr val="EEB500"/>
                </a:solidFill>
                <a:latin typeface="+mj-lt"/>
              </a:rPr>
              <a:t>Пийкок</a:t>
            </a:r>
            <a:r>
              <a:rPr lang="bg-BG" dirty="0" smtClean="0">
                <a:solidFill>
                  <a:srgbClr val="EEB500"/>
                </a:solidFill>
                <a:latin typeface="+mj-lt"/>
              </a:rPr>
              <a:t>                               </a:t>
            </a:r>
          </a:p>
          <a:p>
            <a:pPr marL="137160" indent="0">
              <a:buNone/>
            </a:pPr>
            <a:r>
              <a:rPr lang="bg-BG" dirty="0" smtClean="0">
                <a:solidFill>
                  <a:srgbClr val="EEB500"/>
                </a:solidFill>
                <a:latin typeface="+mj-lt"/>
              </a:rPr>
              <a:t>                                                      Уилям </a:t>
            </a:r>
            <a:r>
              <a:rPr lang="bg-BG" dirty="0" err="1" smtClean="0">
                <a:solidFill>
                  <a:srgbClr val="EEB500"/>
                </a:solidFill>
                <a:latin typeface="+mj-lt"/>
              </a:rPr>
              <a:t>Хуъл</a:t>
            </a:r>
            <a:endParaRPr lang="bg-BG" dirty="0" smtClean="0">
              <a:solidFill>
                <a:srgbClr val="EEB500"/>
              </a:solidFill>
              <a:latin typeface="+mj-lt"/>
            </a:endParaRPr>
          </a:p>
          <a:p>
            <a:pPr marL="137160" indent="0">
              <a:buNone/>
            </a:pPr>
            <a:endParaRPr lang="bg-BG" dirty="0" smtClean="0">
              <a:solidFill>
                <a:srgbClr val="EEB500"/>
              </a:solidFill>
              <a:latin typeface="+mj-lt"/>
            </a:endParaRPr>
          </a:p>
          <a:p>
            <a:pPr marL="137160" indent="0">
              <a:buNone/>
            </a:pPr>
            <a:endParaRPr lang="bg-BG" dirty="0" smtClean="0">
              <a:solidFill>
                <a:srgbClr val="EEB500"/>
              </a:solidFill>
              <a:latin typeface="+mj-lt"/>
            </a:endParaRPr>
          </a:p>
          <a:p>
            <a:pPr marL="137160" indent="0">
              <a:buNone/>
            </a:pPr>
            <a:endParaRPr lang="bg-BG" dirty="0" smtClean="0">
              <a:solidFill>
                <a:srgbClr val="EEB500"/>
              </a:solidFill>
              <a:latin typeface="+mj-lt"/>
            </a:endParaRPr>
          </a:p>
          <a:p>
            <a:pPr marL="137160" indent="0">
              <a:buNone/>
            </a:pPr>
            <a:endParaRPr lang="bg-BG" dirty="0">
              <a:solidFill>
                <a:srgbClr val="EEB500"/>
              </a:solidFill>
              <a:latin typeface="+mj-lt"/>
            </a:endParaRPr>
          </a:p>
          <a:p>
            <a:pPr marL="137160" indent="0">
              <a:buNone/>
            </a:pPr>
            <a:r>
              <a:rPr lang="bg-BG" dirty="0" smtClean="0">
                <a:solidFill>
                  <a:srgbClr val="EEB500"/>
                </a:solidFill>
                <a:latin typeface="+mj-lt"/>
              </a:rPr>
              <a:t>                           Джон де Морган</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164025"/>
            <a:ext cx="2232248" cy="25270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196751"/>
            <a:ext cx="2026169" cy="24854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1547296"/>
            <a:ext cx="2160240" cy="2336106"/>
          </a:xfrm>
          <a:prstGeom prst="rect">
            <a:avLst/>
          </a:prstGeom>
        </p:spPr>
      </p:pic>
    </p:spTree>
    <p:custDataLst>
      <p:tags r:id="rId1"/>
    </p:custDataLst>
    <p:extLst>
      <p:ext uri="{BB962C8B-B14F-4D97-AF65-F5344CB8AC3E}">
        <p14:creationId xmlns:p14="http://schemas.microsoft.com/office/powerpoint/2010/main" val="3816571207"/>
      </p:ext>
    </p:extLst>
  </p:cSld>
  <p:clrMapOvr>
    <a:masterClrMapping/>
  </p:clrMapOvr>
  <mc:AlternateContent xmlns:mc="http://schemas.openxmlformats.org/markup-compatibility/2006">
    <mc:Choice xmlns:p14="http://schemas.microsoft.com/office/powerpoint/2010/main" Requires="p14">
      <p:transition spd="slow" p14:dur="2000" advTm="19638"/>
    </mc:Choice>
    <mc:Fallback>
      <p:transition spd="slow" advTm="196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54" y="679938"/>
            <a:ext cx="9015046" cy="6178062"/>
          </a:xfrm>
        </p:spPr>
        <p:txBody>
          <a:bodyPr/>
          <a:lstStyle/>
          <a:p>
            <a:pPr marL="137160" indent="0">
              <a:buNone/>
            </a:pPr>
            <a:r>
              <a:rPr lang="bg-BG" dirty="0" smtClean="0">
                <a:solidFill>
                  <a:srgbClr val="FFC000"/>
                </a:solidFill>
                <a:latin typeface="+mj-lt"/>
              </a:rPr>
              <a:t>Колеж </a:t>
            </a:r>
            <a:r>
              <a:rPr lang="bg-BG" dirty="0" err="1" smtClean="0">
                <a:solidFill>
                  <a:srgbClr val="FFC000"/>
                </a:solidFill>
                <a:latin typeface="+mj-lt"/>
              </a:rPr>
              <a:t>Ориел</a:t>
            </a:r>
            <a:r>
              <a:rPr lang="bg-BG" dirty="0" smtClean="0">
                <a:solidFill>
                  <a:srgbClr val="FFC000"/>
                </a:solidFill>
                <a:latin typeface="+mj-lt"/>
              </a:rPr>
              <a:t> </a:t>
            </a:r>
          </a:p>
          <a:p>
            <a:pPr marL="137160" indent="0">
              <a:buNone/>
            </a:pPr>
            <a:endParaRPr lang="bg-BG" dirty="0">
              <a:solidFill>
                <a:srgbClr val="FFC000"/>
              </a:solidFill>
              <a:latin typeface="+mj-lt"/>
            </a:endParaRPr>
          </a:p>
          <a:p>
            <a:pPr marL="137160" indent="0">
              <a:buNone/>
            </a:pPr>
            <a:endParaRPr lang="bg-BG" dirty="0" smtClean="0">
              <a:solidFill>
                <a:srgbClr val="FFC000"/>
              </a:solidFill>
              <a:latin typeface="+mj-lt"/>
            </a:endParaRPr>
          </a:p>
          <a:p>
            <a:pPr marL="137160" indent="0">
              <a:buNone/>
            </a:pPr>
            <a:endParaRPr lang="bg-BG" dirty="0">
              <a:solidFill>
                <a:srgbClr val="FFC000"/>
              </a:solidFill>
              <a:latin typeface="+mj-lt"/>
            </a:endParaRPr>
          </a:p>
          <a:p>
            <a:pPr marL="137160" indent="0">
              <a:buNone/>
            </a:pPr>
            <a:r>
              <a:rPr lang="bg-BG" dirty="0" smtClean="0">
                <a:solidFill>
                  <a:srgbClr val="FFC000"/>
                </a:solidFill>
                <a:latin typeface="+mj-lt"/>
              </a:rPr>
              <a:t>                                                </a:t>
            </a:r>
          </a:p>
          <a:p>
            <a:pPr marL="137160" indent="0">
              <a:buNone/>
            </a:pPr>
            <a:r>
              <a:rPr lang="bg-BG" dirty="0" smtClean="0">
                <a:solidFill>
                  <a:srgbClr val="FFC000"/>
                </a:solidFill>
                <a:latin typeface="+mj-lt"/>
              </a:rPr>
              <a:t>                                        </a:t>
            </a:r>
          </a:p>
          <a:p>
            <a:pPr marL="137160" indent="0">
              <a:buNone/>
            </a:pPr>
            <a:r>
              <a:rPr lang="bg-BG" dirty="0">
                <a:solidFill>
                  <a:srgbClr val="FFC000"/>
                </a:solidFill>
                <a:latin typeface="+mj-lt"/>
              </a:rPr>
              <a:t> </a:t>
            </a:r>
            <a:r>
              <a:rPr lang="bg-BG" dirty="0" smtClean="0">
                <a:solidFill>
                  <a:srgbClr val="FFC000"/>
                </a:solidFill>
                <a:latin typeface="+mj-lt"/>
              </a:rPr>
              <a:t>                                      Колеж </a:t>
            </a:r>
            <a:r>
              <a:rPr lang="bg-BG" dirty="0" err="1" smtClean="0">
                <a:solidFill>
                  <a:srgbClr val="FFC000"/>
                </a:solidFill>
                <a:latin typeface="+mj-lt"/>
              </a:rPr>
              <a:t>Тринити</a:t>
            </a:r>
            <a:endParaRPr lang="bg-BG" dirty="0">
              <a:solidFill>
                <a:srgbClr val="FFC000"/>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9597"/>
            <a:ext cx="3938952" cy="27363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4359738"/>
            <a:ext cx="3744416" cy="2347984"/>
          </a:xfrm>
          <a:prstGeom prst="rect">
            <a:avLst/>
          </a:prstGeom>
        </p:spPr>
      </p:pic>
    </p:spTree>
    <p:custDataLst>
      <p:tags r:id="rId1"/>
    </p:custDataLst>
    <p:extLst>
      <p:ext uri="{BB962C8B-B14F-4D97-AF65-F5344CB8AC3E}">
        <p14:creationId xmlns:p14="http://schemas.microsoft.com/office/powerpoint/2010/main" val="1268958733"/>
      </p:ext>
    </p:extLst>
  </p:cSld>
  <p:clrMapOvr>
    <a:masterClrMapping/>
  </p:clrMapOvr>
  <mc:AlternateContent xmlns:mc="http://schemas.openxmlformats.org/markup-compatibility/2006">
    <mc:Choice xmlns:p14="http://schemas.microsoft.com/office/powerpoint/2010/main" Requires="p14">
      <p:transition spd="slow" p14:dur="2000" advTm="12360"/>
    </mc:Choice>
    <mc:Fallback>
      <p:transition spd="slow" advTm="123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FFC000"/>
                </a:solidFill>
              </a:rPr>
              <a:t>Научни постижения</a:t>
            </a:r>
            <a:endParaRPr lang="bg-BG" dirty="0">
              <a:solidFill>
                <a:srgbClr val="FFC000"/>
              </a:solidFill>
            </a:endParaRPr>
          </a:p>
        </p:txBody>
      </p:sp>
      <p:sp>
        <p:nvSpPr>
          <p:cNvPr id="3" name="Content Placeholder 2"/>
          <p:cNvSpPr>
            <a:spLocks noGrp="1"/>
          </p:cNvSpPr>
          <p:nvPr>
            <p:ph idx="1"/>
          </p:nvPr>
        </p:nvSpPr>
        <p:spPr>
          <a:xfrm>
            <a:off x="0" y="1556792"/>
            <a:ext cx="8686800" cy="5445224"/>
          </a:xfrm>
        </p:spPr>
        <p:txBody>
          <a:bodyPr>
            <a:normAutofit/>
          </a:bodyPr>
          <a:lstStyle/>
          <a:p>
            <a:pPr algn="just">
              <a:buFont typeface="Wingdings" pitchFamily="2" charset="2"/>
              <a:buChar char="Ø"/>
            </a:pPr>
            <a:r>
              <a:rPr lang="bg-BG" sz="2100" dirty="0" smtClean="0"/>
              <a:t>Множество трудове в областта на алгебрата и геометрията</a:t>
            </a:r>
          </a:p>
          <a:p>
            <a:pPr algn="just">
              <a:buFont typeface="Wingdings" pitchFamily="2" charset="2"/>
              <a:buChar char="Ø"/>
            </a:pPr>
            <a:r>
              <a:rPr lang="bg-BG" sz="2100" dirty="0" smtClean="0"/>
              <a:t>Математически правила :</a:t>
            </a:r>
          </a:p>
          <a:p>
            <a:pPr algn="just">
              <a:buFont typeface="Arial" pitchFamily="34" charset="0"/>
              <a:buChar char="•"/>
            </a:pPr>
            <a:r>
              <a:rPr lang="en-US" sz="2100" dirty="0"/>
              <a:t>a</a:t>
            </a:r>
            <a:r>
              <a:rPr lang="en-US" sz="2100" dirty="0" smtClean="0"/>
              <a:t> = 0 + a = +a = a + 0 = a – 0 = 1.a  = a.1 = a : 1 = 0 + 1.a</a:t>
            </a:r>
          </a:p>
          <a:p>
            <a:pPr algn="just">
              <a:buFont typeface="Arial" pitchFamily="34" charset="0"/>
              <a:buChar char="•"/>
            </a:pPr>
            <a:r>
              <a:rPr lang="en-US" sz="2100" dirty="0" smtClean="0"/>
              <a:t>+(+a) = +a, +(-a) = -a,  -(+a) = -a, -(-a) = +a, .(.a) = .a, .(:a) = :a, :(:a)=.a</a:t>
            </a:r>
          </a:p>
          <a:p>
            <a:pPr algn="just">
              <a:buFont typeface="Arial" pitchFamily="34" charset="0"/>
              <a:buChar char="•"/>
            </a:pPr>
            <a:r>
              <a:rPr lang="en-US" sz="2100" dirty="0" smtClean="0"/>
              <a:t>a + b = b + a, </a:t>
            </a:r>
            <a:r>
              <a:rPr lang="en-US" sz="2100" dirty="0" err="1" smtClean="0"/>
              <a:t>a.b</a:t>
            </a:r>
            <a:r>
              <a:rPr lang="en-US" sz="2100" dirty="0" smtClean="0"/>
              <a:t> = </a:t>
            </a:r>
            <a:r>
              <a:rPr lang="en-US" sz="2100" dirty="0" err="1" smtClean="0"/>
              <a:t>b.a</a:t>
            </a:r>
            <a:endParaRPr lang="en-US" sz="2100" dirty="0" smtClean="0"/>
          </a:p>
          <a:p>
            <a:pPr algn="just">
              <a:buFont typeface="Arial" pitchFamily="34" charset="0"/>
              <a:buChar char="•"/>
            </a:pPr>
            <a:r>
              <a:rPr lang="en-US" sz="2100" dirty="0" smtClean="0"/>
              <a:t>a(b + c) = </a:t>
            </a:r>
            <a:r>
              <a:rPr lang="en-US" sz="2100" dirty="0" err="1" smtClean="0"/>
              <a:t>ab</a:t>
            </a:r>
            <a:r>
              <a:rPr lang="en-US" sz="2100" dirty="0" smtClean="0"/>
              <a:t> + ac, a(b – c) = </a:t>
            </a:r>
            <a:r>
              <a:rPr lang="en-US" sz="2100" dirty="0" err="1" smtClean="0"/>
              <a:t>ab</a:t>
            </a:r>
            <a:r>
              <a:rPr lang="en-US" sz="2100" dirty="0"/>
              <a:t> </a:t>
            </a:r>
            <a:r>
              <a:rPr lang="en-US" sz="2100" dirty="0" smtClean="0"/>
              <a:t>– ac, (b + c):a = (b : a) + (c : a),      (b – c):a = (b : a) – (c : a)</a:t>
            </a:r>
          </a:p>
          <a:p>
            <a:pPr algn="just">
              <a:buFont typeface="Arial" pitchFamily="34" charset="0"/>
              <a:buChar char="•"/>
            </a:pPr>
            <a:r>
              <a:rPr lang="en-US" sz="2100" dirty="0"/>
              <a:t>a</a:t>
            </a:r>
            <a:r>
              <a:rPr lang="en-US" sz="2100" baseline="30000" dirty="0" smtClean="0"/>
              <a:t>0 </a:t>
            </a:r>
            <a:r>
              <a:rPr lang="en-US" sz="2100" dirty="0" smtClean="0"/>
              <a:t>= 1</a:t>
            </a:r>
            <a:r>
              <a:rPr lang="en-US" sz="2100" dirty="0"/>
              <a:t>, </a:t>
            </a:r>
            <a:r>
              <a:rPr lang="en-US" sz="2100" dirty="0" smtClean="0"/>
              <a:t>a</a:t>
            </a:r>
            <a:r>
              <a:rPr lang="en-US" sz="2100" baseline="30000" dirty="0" smtClean="0"/>
              <a:t>1 </a:t>
            </a:r>
            <a:r>
              <a:rPr lang="en-US" sz="2100" dirty="0" smtClean="0"/>
              <a:t>= a, </a:t>
            </a:r>
            <a:r>
              <a:rPr lang="en-US" sz="2100" dirty="0"/>
              <a:t>(</a:t>
            </a:r>
            <a:r>
              <a:rPr lang="en-US" sz="2100" dirty="0" smtClean="0"/>
              <a:t>a . b</a:t>
            </a:r>
            <a:r>
              <a:rPr lang="en-US" sz="2100" dirty="0"/>
              <a:t>)</a:t>
            </a:r>
            <a:r>
              <a:rPr lang="en-US" sz="2100" baseline="30000" dirty="0"/>
              <a:t> </a:t>
            </a:r>
            <a:r>
              <a:rPr lang="en-US" sz="2100" baseline="30000" dirty="0" smtClean="0"/>
              <a:t>c </a:t>
            </a:r>
            <a:r>
              <a:rPr lang="en-US" sz="2100" dirty="0" smtClean="0"/>
              <a:t>=  a</a:t>
            </a:r>
            <a:r>
              <a:rPr lang="en-US" sz="2100" baseline="30000" dirty="0" smtClean="0"/>
              <a:t>c </a:t>
            </a:r>
            <a:r>
              <a:rPr lang="en-US" sz="2100" dirty="0" smtClean="0"/>
              <a:t>. </a:t>
            </a:r>
            <a:r>
              <a:rPr lang="en-US" sz="2100" dirty="0" err="1" smtClean="0"/>
              <a:t>b</a:t>
            </a:r>
            <a:r>
              <a:rPr lang="en-US" sz="2100" baseline="30000" dirty="0" err="1" smtClean="0"/>
              <a:t>c</a:t>
            </a:r>
            <a:r>
              <a:rPr lang="en-US" sz="2100" dirty="0"/>
              <a:t>, </a:t>
            </a:r>
            <a:r>
              <a:rPr lang="en-US" sz="2100" dirty="0" err="1" smtClean="0"/>
              <a:t>a</a:t>
            </a:r>
            <a:r>
              <a:rPr lang="en-US" sz="2100" baseline="30000" dirty="0" err="1" smtClean="0"/>
              <a:t>b</a:t>
            </a:r>
            <a:r>
              <a:rPr lang="en-US" sz="2100" baseline="30000" dirty="0" smtClean="0"/>
              <a:t> </a:t>
            </a:r>
            <a:r>
              <a:rPr lang="en-US" sz="2100" dirty="0" smtClean="0"/>
              <a:t>. a</a:t>
            </a:r>
            <a:r>
              <a:rPr lang="en-US" sz="2100" baseline="30000" dirty="0" smtClean="0"/>
              <a:t>c</a:t>
            </a:r>
            <a:r>
              <a:rPr lang="en-US" sz="2100" dirty="0" smtClean="0"/>
              <a:t> = </a:t>
            </a:r>
            <a:r>
              <a:rPr lang="en-US" sz="2100" dirty="0" err="1" smtClean="0"/>
              <a:t>a</a:t>
            </a:r>
            <a:r>
              <a:rPr lang="en-US" sz="2100" baseline="30000" dirty="0" err="1" smtClean="0"/>
              <a:t>b+c</a:t>
            </a:r>
            <a:r>
              <a:rPr lang="en-US" sz="2100" dirty="0"/>
              <a:t>, (</a:t>
            </a:r>
            <a:r>
              <a:rPr lang="en-US" sz="2100" dirty="0" err="1" smtClean="0"/>
              <a:t>a</a:t>
            </a:r>
            <a:r>
              <a:rPr lang="en-US" sz="2100" baseline="30000" dirty="0" err="1" smtClean="0"/>
              <a:t>b</a:t>
            </a:r>
            <a:r>
              <a:rPr lang="en-US" sz="2100" dirty="0" smtClean="0"/>
              <a:t>)</a:t>
            </a:r>
            <a:r>
              <a:rPr lang="en-US" sz="2100" baseline="30000" dirty="0" smtClean="0"/>
              <a:t>c </a:t>
            </a:r>
            <a:r>
              <a:rPr lang="en-US" sz="2100" dirty="0" smtClean="0"/>
              <a:t>= </a:t>
            </a:r>
            <a:r>
              <a:rPr lang="en-US" sz="2100" dirty="0" err="1" smtClean="0"/>
              <a:t>a</a:t>
            </a:r>
            <a:r>
              <a:rPr lang="en-US" sz="2100" baseline="30000" dirty="0" err="1" smtClean="0"/>
              <a:t>b.c</a:t>
            </a:r>
            <a:endParaRPr lang="bg-BG" sz="2100" dirty="0"/>
          </a:p>
          <a:p>
            <a:pPr algn="just">
              <a:buFont typeface="Arial" pitchFamily="34" charset="0"/>
              <a:buChar char="•"/>
            </a:pPr>
            <a:endParaRPr lang="bg-BG" sz="21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57124">
            <a:off x="6885632" y="4652206"/>
            <a:ext cx="1802925" cy="1986907"/>
          </a:xfrm>
          <a:prstGeom prst="rect">
            <a:avLst/>
          </a:prstGeom>
        </p:spPr>
      </p:pic>
    </p:spTree>
    <p:custDataLst>
      <p:tags r:id="rId1"/>
    </p:custDataLst>
    <p:extLst>
      <p:ext uri="{BB962C8B-B14F-4D97-AF65-F5344CB8AC3E}">
        <p14:creationId xmlns:p14="http://schemas.microsoft.com/office/powerpoint/2010/main" val="2677650852"/>
      </p:ext>
    </p:extLst>
  </p:cSld>
  <p:clrMapOvr>
    <a:masterClrMapping/>
  </p:clrMapOvr>
  <mc:AlternateContent xmlns:mc="http://schemas.openxmlformats.org/markup-compatibility/2006">
    <mc:Choice xmlns:p14="http://schemas.microsoft.com/office/powerpoint/2010/main" Requires="p14">
      <p:transition spd="slow" p14:dur="2000" advTm="30045"/>
    </mc:Choice>
    <mc:Fallback>
      <p:transition spd="slow" advTm="300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580">
                                          <p:stCondLst>
                                            <p:cond delay="0"/>
                                          </p:stCondLst>
                                        </p:cTn>
                                        <p:tgtEl>
                                          <p:spTgt spid="3">
                                            <p:txEl>
                                              <p:pRg st="6" end="6"/>
                                            </p:txEl>
                                          </p:spTgt>
                                        </p:tgtEl>
                                      </p:cBhvr>
                                    </p:animEffect>
                                    <p:anim calcmode="lin" valueType="num">
                                      <p:cBhvr>
                                        <p:cTn id="12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6" end="6"/>
                                            </p:txEl>
                                          </p:spTgt>
                                        </p:tgtEl>
                                      </p:cBhvr>
                                      <p:to x="100000" y="60000"/>
                                    </p:animScale>
                                    <p:animScale>
                                      <p:cBhvr>
                                        <p:cTn id="128" dur="166" decel="50000">
                                          <p:stCondLst>
                                            <p:cond delay="676"/>
                                          </p:stCondLst>
                                        </p:cTn>
                                        <p:tgtEl>
                                          <p:spTgt spid="3">
                                            <p:txEl>
                                              <p:pRg st="6" end="6"/>
                                            </p:txEl>
                                          </p:spTgt>
                                        </p:tgtEl>
                                      </p:cBhvr>
                                      <p:to x="100000" y="100000"/>
                                    </p:animScale>
                                    <p:animScale>
                                      <p:cBhvr>
                                        <p:cTn id="129" dur="26">
                                          <p:stCondLst>
                                            <p:cond delay="1312"/>
                                          </p:stCondLst>
                                        </p:cTn>
                                        <p:tgtEl>
                                          <p:spTgt spid="3">
                                            <p:txEl>
                                              <p:pRg st="6" end="6"/>
                                            </p:txEl>
                                          </p:spTgt>
                                        </p:tgtEl>
                                      </p:cBhvr>
                                      <p:to x="100000" y="80000"/>
                                    </p:animScale>
                                    <p:animScale>
                                      <p:cBhvr>
                                        <p:cTn id="130" dur="166" decel="50000">
                                          <p:stCondLst>
                                            <p:cond delay="1338"/>
                                          </p:stCondLst>
                                        </p:cTn>
                                        <p:tgtEl>
                                          <p:spTgt spid="3">
                                            <p:txEl>
                                              <p:pRg st="6" end="6"/>
                                            </p:txEl>
                                          </p:spTgt>
                                        </p:tgtEl>
                                      </p:cBhvr>
                                      <p:to x="100000" y="100000"/>
                                    </p:animScale>
                                    <p:animScale>
                                      <p:cBhvr>
                                        <p:cTn id="131" dur="26">
                                          <p:stCondLst>
                                            <p:cond delay="1642"/>
                                          </p:stCondLst>
                                        </p:cTn>
                                        <p:tgtEl>
                                          <p:spTgt spid="3">
                                            <p:txEl>
                                              <p:pRg st="6" end="6"/>
                                            </p:txEl>
                                          </p:spTgt>
                                        </p:tgtEl>
                                      </p:cBhvr>
                                      <p:to x="100000" y="90000"/>
                                    </p:animScale>
                                    <p:animScale>
                                      <p:cBhvr>
                                        <p:cTn id="132" dur="166" decel="50000">
                                          <p:stCondLst>
                                            <p:cond delay="1668"/>
                                          </p:stCondLst>
                                        </p:cTn>
                                        <p:tgtEl>
                                          <p:spTgt spid="3">
                                            <p:txEl>
                                              <p:pRg st="6" end="6"/>
                                            </p:txEl>
                                          </p:spTgt>
                                        </p:tgtEl>
                                      </p:cBhvr>
                                      <p:to x="100000" y="100000"/>
                                    </p:animScale>
                                    <p:animScale>
                                      <p:cBhvr>
                                        <p:cTn id="133" dur="26">
                                          <p:stCondLst>
                                            <p:cond delay="1808"/>
                                          </p:stCondLst>
                                        </p:cTn>
                                        <p:tgtEl>
                                          <p:spTgt spid="3">
                                            <p:txEl>
                                              <p:pRg st="6" end="6"/>
                                            </p:txEl>
                                          </p:spTgt>
                                        </p:tgtEl>
                                      </p:cBhvr>
                                      <p:to x="100000" y="95000"/>
                                    </p:animScale>
                                    <p:animScale>
                                      <p:cBhvr>
                                        <p:cTn id="134" dur="166" decel="50000">
                                          <p:stCondLst>
                                            <p:cond delay="1834"/>
                                          </p:stCondLst>
                                        </p:cTn>
                                        <p:tgtEl>
                                          <p:spTgt spid="3">
                                            <p:txEl>
                                              <p:pRg st="6" end="6"/>
                                            </p:txEl>
                                          </p:spTgt>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nodeType="click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wipe(down)">
                                      <p:cBhvr>
                                        <p:cTn id="139" dur="580">
                                          <p:stCondLst>
                                            <p:cond delay="0"/>
                                          </p:stCondLst>
                                        </p:cTn>
                                        <p:tgtEl>
                                          <p:spTgt spid="4"/>
                                        </p:tgtEl>
                                      </p:cBhvr>
                                    </p:animEffect>
                                    <p:anim calcmode="lin" valueType="num">
                                      <p:cBhvr>
                                        <p:cTn id="1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5" dur="26">
                                          <p:stCondLst>
                                            <p:cond delay="650"/>
                                          </p:stCondLst>
                                        </p:cTn>
                                        <p:tgtEl>
                                          <p:spTgt spid="4"/>
                                        </p:tgtEl>
                                      </p:cBhvr>
                                      <p:to x="100000" y="60000"/>
                                    </p:animScale>
                                    <p:animScale>
                                      <p:cBhvr>
                                        <p:cTn id="146" dur="166" decel="50000">
                                          <p:stCondLst>
                                            <p:cond delay="676"/>
                                          </p:stCondLst>
                                        </p:cTn>
                                        <p:tgtEl>
                                          <p:spTgt spid="4"/>
                                        </p:tgtEl>
                                      </p:cBhvr>
                                      <p:to x="100000" y="100000"/>
                                    </p:animScale>
                                    <p:animScale>
                                      <p:cBhvr>
                                        <p:cTn id="147" dur="26">
                                          <p:stCondLst>
                                            <p:cond delay="1312"/>
                                          </p:stCondLst>
                                        </p:cTn>
                                        <p:tgtEl>
                                          <p:spTgt spid="4"/>
                                        </p:tgtEl>
                                      </p:cBhvr>
                                      <p:to x="100000" y="80000"/>
                                    </p:animScale>
                                    <p:animScale>
                                      <p:cBhvr>
                                        <p:cTn id="148" dur="166" decel="50000">
                                          <p:stCondLst>
                                            <p:cond delay="1338"/>
                                          </p:stCondLst>
                                        </p:cTn>
                                        <p:tgtEl>
                                          <p:spTgt spid="4"/>
                                        </p:tgtEl>
                                      </p:cBhvr>
                                      <p:to x="100000" y="100000"/>
                                    </p:animScale>
                                    <p:animScale>
                                      <p:cBhvr>
                                        <p:cTn id="149" dur="26">
                                          <p:stCondLst>
                                            <p:cond delay="1642"/>
                                          </p:stCondLst>
                                        </p:cTn>
                                        <p:tgtEl>
                                          <p:spTgt spid="4"/>
                                        </p:tgtEl>
                                      </p:cBhvr>
                                      <p:to x="100000" y="90000"/>
                                    </p:animScale>
                                    <p:animScale>
                                      <p:cBhvr>
                                        <p:cTn id="150" dur="166" decel="50000">
                                          <p:stCondLst>
                                            <p:cond delay="1668"/>
                                          </p:stCondLst>
                                        </p:cTn>
                                        <p:tgtEl>
                                          <p:spTgt spid="4"/>
                                        </p:tgtEl>
                                      </p:cBhvr>
                                      <p:to x="100000" y="100000"/>
                                    </p:animScale>
                                    <p:animScale>
                                      <p:cBhvr>
                                        <p:cTn id="151" dur="26">
                                          <p:stCondLst>
                                            <p:cond delay="1808"/>
                                          </p:stCondLst>
                                        </p:cTn>
                                        <p:tgtEl>
                                          <p:spTgt spid="4"/>
                                        </p:tgtEl>
                                      </p:cBhvr>
                                      <p:to x="100000" y="95000"/>
                                    </p:animScale>
                                    <p:animScale>
                                      <p:cBhvr>
                                        <p:cTn id="1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FFC000"/>
                </a:solidFill>
              </a:rPr>
              <a:t>Закони на де Морган</a:t>
            </a:r>
            <a:endParaRPr lang="bg-BG" dirty="0">
              <a:solidFill>
                <a:srgbClr val="FFC000"/>
              </a:solidFill>
            </a:endParaRPr>
          </a:p>
        </p:txBody>
      </p:sp>
      <p:sp>
        <p:nvSpPr>
          <p:cNvPr id="3" name="Content Placeholder 2"/>
          <p:cNvSpPr>
            <a:spLocks noGrp="1"/>
          </p:cNvSpPr>
          <p:nvPr>
            <p:ph idx="1"/>
          </p:nvPr>
        </p:nvSpPr>
        <p:spPr/>
        <p:txBody>
          <a:bodyPr>
            <a:normAutofit/>
          </a:bodyPr>
          <a:lstStyle/>
          <a:p>
            <a:pPr marL="137160" indent="0" algn="just">
              <a:buNone/>
            </a:pPr>
            <a:r>
              <a:rPr lang="en-US" sz="2100" dirty="0" smtClean="0">
                <a:latin typeface="Times New Roman" pitchFamily="18" charset="0"/>
                <a:cs typeface="Times New Roman" pitchFamily="18" charset="0"/>
              </a:rPr>
              <a:t>“</a:t>
            </a:r>
            <a:r>
              <a:rPr lang="bg-BG" sz="2100" dirty="0" smtClean="0">
                <a:latin typeface="Times New Roman" pitchFamily="18" charset="0"/>
                <a:cs typeface="Times New Roman" pitchFamily="18" charset="0"/>
              </a:rPr>
              <a:t>Формалната </a:t>
            </a:r>
            <a:r>
              <a:rPr lang="bg-BG" sz="2100" dirty="0">
                <a:latin typeface="Times New Roman" pitchFamily="18" charset="0"/>
                <a:cs typeface="Times New Roman" pitchFamily="18" charset="0"/>
              </a:rPr>
              <a:t>логика или изчисление </a:t>
            </a:r>
            <a:r>
              <a:rPr lang="bg-BG" sz="2100" dirty="0" smtClean="0">
                <a:latin typeface="Times New Roman" pitchFamily="18" charset="0"/>
                <a:cs typeface="Times New Roman" pitchFamily="18" charset="0"/>
              </a:rPr>
              <a:t>на необходимите </a:t>
            </a:r>
            <a:r>
              <a:rPr lang="bg-BG" sz="2100" dirty="0">
                <a:latin typeface="Times New Roman" pitchFamily="18" charset="0"/>
                <a:cs typeface="Times New Roman" pitchFamily="18" charset="0"/>
              </a:rPr>
              <a:t>и вероятностни </a:t>
            </a:r>
            <a:r>
              <a:rPr lang="bg-BG" sz="2100" dirty="0" smtClean="0">
                <a:latin typeface="Times New Roman" pitchFamily="18" charset="0"/>
                <a:cs typeface="Times New Roman" pitchFamily="18" charset="0"/>
              </a:rPr>
              <a:t>умозаключения</a:t>
            </a:r>
            <a:r>
              <a:rPr lang="en-US" sz="2100" dirty="0" smtClean="0">
                <a:latin typeface="Times New Roman" pitchFamily="18" charset="0"/>
                <a:cs typeface="Times New Roman" pitchFamily="18" charset="0"/>
              </a:rPr>
              <a:t>” </a:t>
            </a:r>
            <a:r>
              <a:rPr lang="bg-BG" sz="2100" dirty="0" smtClean="0">
                <a:latin typeface="Times New Roman" pitchFamily="18" charset="0"/>
                <a:cs typeface="Times New Roman" pitchFamily="18" charset="0"/>
              </a:rPr>
              <a:t>на </a:t>
            </a:r>
            <a:r>
              <a:rPr lang="bg-BG" sz="2100" dirty="0">
                <a:latin typeface="Times New Roman" pitchFamily="18" charset="0"/>
                <a:cs typeface="Times New Roman" pitchFamily="18" charset="0"/>
              </a:rPr>
              <a:t>де Морган е публикувана през същата година с "Математически анализ на логиката" от Джордж Бул. В този си труд той първи описва тези закони, наречени по-късно на негово име</a:t>
            </a:r>
            <a:r>
              <a:rPr lang="bg-BG" sz="210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a:p>
            <a:pPr marL="137160" indent="0" algn="just">
              <a:buNone/>
            </a:pPr>
            <a:endParaRPr lang="bg-BG" sz="2100" dirty="0">
              <a:latin typeface="Times New Roman" pitchFamily="18" charset="0"/>
              <a:cs typeface="Times New Roman" pitchFamily="18" charset="0"/>
            </a:endParaRPr>
          </a:p>
          <a:p>
            <a:pPr algn="just"/>
            <a:endParaRPr lang="bg-BG" sz="21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4365104"/>
            <a:ext cx="4320480" cy="1606145"/>
          </a:xfrm>
          <a:prstGeom prst="rect">
            <a:avLst/>
          </a:prstGeom>
        </p:spPr>
      </p:pic>
    </p:spTree>
    <p:custDataLst>
      <p:tags r:id="rId1"/>
    </p:custDataLst>
    <p:extLst>
      <p:ext uri="{BB962C8B-B14F-4D97-AF65-F5344CB8AC3E}">
        <p14:creationId xmlns:p14="http://schemas.microsoft.com/office/powerpoint/2010/main" val="2438676437"/>
      </p:ext>
    </p:extLst>
  </p:cSld>
  <p:clrMapOvr>
    <a:masterClrMapping/>
  </p:clrMapOvr>
  <mc:AlternateContent xmlns:mc="http://schemas.openxmlformats.org/markup-compatibility/2006">
    <mc:Choice xmlns:p14="http://schemas.microsoft.com/office/powerpoint/2010/main" Requires="p14">
      <p:transition spd="slow" p14:dur="2000" advTm="40874"/>
    </mc:Choice>
    <mc:Fallback>
      <p:transition spd="slow" advTm="408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4709160"/>
          </a:xfrm>
        </p:spPr>
        <p:txBody>
          <a:bodyPr>
            <a:normAutofit/>
          </a:bodyPr>
          <a:lstStyle/>
          <a:p>
            <a:pPr marL="137160" indent="0" algn="ctr">
              <a:buNone/>
            </a:pPr>
            <a:r>
              <a:rPr lang="en-US" sz="3600" b="1" dirty="0">
                <a:solidFill>
                  <a:srgbClr val="FFC000"/>
                </a:solidFill>
                <a:latin typeface="Arial" pitchFamily="34" charset="0"/>
                <a:cs typeface="Arial" pitchFamily="34" charset="0"/>
              </a:rPr>
              <a:t> </a:t>
            </a:r>
            <a:endParaRPr lang="en-US" sz="3600" b="1" dirty="0" smtClean="0">
              <a:solidFill>
                <a:srgbClr val="FFC000"/>
              </a:solidFill>
              <a:latin typeface="Arial" pitchFamily="34" charset="0"/>
              <a:cs typeface="Arial" pitchFamily="34" charset="0"/>
            </a:endParaRPr>
          </a:p>
          <a:p>
            <a:pPr marL="137160" indent="0" algn="ctr">
              <a:buNone/>
            </a:pPr>
            <a:endParaRPr lang="en-US" sz="3600" b="1" dirty="0">
              <a:solidFill>
                <a:srgbClr val="FFC000"/>
              </a:solidFill>
              <a:latin typeface="Arial" pitchFamily="34" charset="0"/>
              <a:cs typeface="Arial" pitchFamily="34" charset="0"/>
            </a:endParaRPr>
          </a:p>
          <a:p>
            <a:pPr marL="137160" indent="0" algn="ctr">
              <a:buNone/>
            </a:pPr>
            <a:endParaRPr lang="en-US" sz="3600" b="1" dirty="0" smtClean="0">
              <a:solidFill>
                <a:srgbClr val="FFC000"/>
              </a:solidFill>
              <a:latin typeface="Arial" pitchFamily="34" charset="0"/>
              <a:cs typeface="Arial" pitchFamily="34" charset="0"/>
            </a:endParaRPr>
          </a:p>
          <a:p>
            <a:pPr marL="137160" indent="0" algn="ctr">
              <a:buNone/>
            </a:pPr>
            <a:r>
              <a:rPr lang="bg-BG" sz="3600" b="1" dirty="0" smtClean="0">
                <a:solidFill>
                  <a:srgbClr val="FFC000"/>
                </a:solidFill>
                <a:latin typeface="Arial" pitchFamily="34" charset="0"/>
                <a:cs typeface="Arial" pitchFamily="34" charset="0"/>
              </a:rPr>
              <a:t>Благодаря за вниманието!</a:t>
            </a:r>
            <a:endParaRPr lang="en-US" sz="3600" b="1" dirty="0">
              <a:solidFill>
                <a:srgbClr val="FFC000"/>
              </a:solidFill>
              <a:latin typeface="Arial" pitchFamily="34" charset="0"/>
              <a:cs typeface="Arial" pitchFamily="34" charset="0"/>
            </a:endParaRPr>
          </a:p>
          <a:p>
            <a:pPr marL="137160" indent="0" algn="ctr">
              <a:buNone/>
            </a:pPr>
            <a:r>
              <a:rPr lang="en-US" sz="3600" b="1" dirty="0" smtClean="0">
                <a:solidFill>
                  <a:srgbClr val="FFC000"/>
                </a:solidFill>
                <a:latin typeface="Arial" pitchFamily="34" charset="0"/>
                <a:cs typeface="Arial" pitchFamily="34" charset="0"/>
              </a:rPr>
              <a:t>           </a:t>
            </a:r>
          </a:p>
        </p:txBody>
      </p:sp>
    </p:spTree>
    <p:extLst>
      <p:ext uri="{BB962C8B-B14F-4D97-AF65-F5344CB8AC3E}">
        <p14:creationId xmlns:p14="http://schemas.microsoft.com/office/powerpoint/2010/main" val="199120503"/>
      </p:ext>
    </p:extLst>
  </p:cSld>
  <p:clrMapOvr>
    <a:masterClrMapping/>
  </p:clrMapOvr>
  <mc:AlternateContent xmlns:mc="http://schemas.openxmlformats.org/markup-compatibility/2006">
    <mc:Choice xmlns:p14="http://schemas.microsoft.com/office/powerpoint/2010/main" Requires="p14">
      <p:transition spd="slow" p14:dur="2000" advTm="4827"/>
    </mc:Choice>
    <mc:Fallback>
      <p:transition spd="slow" advTm="482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06680" cy="634082"/>
          </a:xfrm>
        </p:spPr>
        <p:txBody>
          <a:bodyPr>
            <a:normAutofit fontScale="90000"/>
          </a:bodyPr>
          <a:lstStyle/>
          <a:p>
            <a:r>
              <a:rPr lang="bg-BG" dirty="0" smtClean="0">
                <a:solidFill>
                  <a:srgbClr val="002060"/>
                </a:solidFill>
              </a:rPr>
              <a:t>Ранен живот</a:t>
            </a:r>
            <a:endParaRPr lang="bg-BG" dirty="0">
              <a:solidFill>
                <a:srgbClr val="002060"/>
              </a:solidFill>
            </a:endParaRPr>
          </a:p>
        </p:txBody>
      </p:sp>
      <p:sp>
        <p:nvSpPr>
          <p:cNvPr id="3" name="Content Placeholder 2"/>
          <p:cNvSpPr>
            <a:spLocks noGrp="1"/>
          </p:cNvSpPr>
          <p:nvPr>
            <p:ph idx="1"/>
          </p:nvPr>
        </p:nvSpPr>
        <p:spPr>
          <a:xfrm>
            <a:off x="55418" y="1025352"/>
            <a:ext cx="8964488" cy="5832648"/>
          </a:xfrm>
        </p:spPr>
        <p:txBody>
          <a:bodyPr>
            <a:noAutofit/>
          </a:bodyPr>
          <a:lstStyle/>
          <a:p>
            <a:pPr marL="137160" indent="0" algn="just">
              <a:buNone/>
            </a:pPr>
            <a:r>
              <a:rPr lang="bg-BG" sz="2100" dirty="0"/>
              <a:t>Готфрид Вилхелм Лайбниц  е германски философ, математик, дипломат, библиотекар и юрист, заемащ важно място в историята на математиката и философията.</a:t>
            </a:r>
          </a:p>
          <a:p>
            <a:pPr marL="137160" indent="0" algn="just">
              <a:buNone/>
            </a:pPr>
            <a:r>
              <a:rPr lang="bg-BG" sz="2100" dirty="0"/>
              <a:t>Готфрид Лайбниц е роден на 1 юли 1646 г</a:t>
            </a:r>
            <a:r>
              <a:rPr lang="en-US" sz="2100" dirty="0"/>
              <a:t>. </a:t>
            </a:r>
            <a:r>
              <a:rPr lang="bg-BG" sz="2100" dirty="0"/>
              <a:t>в Лайпциг, столицата на Саксония. Негови родители са </a:t>
            </a:r>
            <a:r>
              <a:rPr lang="bg-BG" sz="2100" dirty="0" err="1"/>
              <a:t>Катарина</a:t>
            </a:r>
            <a:r>
              <a:rPr lang="bg-BG" sz="2100" dirty="0"/>
              <a:t> </a:t>
            </a:r>
            <a:r>
              <a:rPr lang="bg-BG" sz="2100" dirty="0" err="1"/>
              <a:t>Шмук</a:t>
            </a:r>
            <a:r>
              <a:rPr lang="bg-BG" sz="2100" dirty="0"/>
              <a:t>, дъщеря на известен местен адвокат, и Фридрих Лайбниц (1597-1652), професор по етика в Лайпцигския университет. Лайбниц има по-малка сестра Анна </a:t>
            </a:r>
            <a:r>
              <a:rPr lang="bg-BG" sz="2100" dirty="0" err="1"/>
              <a:t>Катарина</a:t>
            </a:r>
            <a:r>
              <a:rPr lang="bg-BG" sz="2100" dirty="0"/>
              <a:t>, както и брат Йохан Фридрих и сестра Анна </a:t>
            </a:r>
            <a:r>
              <a:rPr lang="bg-BG" sz="2100" dirty="0" err="1"/>
              <a:t>Розина</a:t>
            </a:r>
            <a:r>
              <a:rPr lang="bg-BG" sz="2100" dirty="0"/>
              <a:t> от по-ранен брак на баща си. Бащата умира през 1652 г. и оставя на шестгодишния си син богатата си лична библиотека. Свободният достъп до книгите му дава възможност още от ранна възраст да се запознае с широк кръг философска и богословска литература, която по това време обикновено се изучава едва в университетските курсове.</a:t>
            </a:r>
          </a:p>
          <a:p>
            <a:pPr marL="137160" indent="0" algn="just">
              <a:buNone/>
            </a:pPr>
            <a:r>
              <a:rPr lang="en-US" sz="2100" dirty="0"/>
              <a:t> </a:t>
            </a:r>
            <a:endParaRPr lang="bg-BG" sz="2100" dirty="0"/>
          </a:p>
          <a:p>
            <a:pPr marL="137160" indent="0" algn="just">
              <a:buNone/>
            </a:pPr>
            <a:endParaRPr lang="bg-BG" sz="2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5264392"/>
            <a:ext cx="5974401" cy="1593608"/>
          </a:xfrm>
          <a:prstGeom prst="rect">
            <a:avLst/>
          </a:prstGeom>
        </p:spPr>
      </p:pic>
    </p:spTree>
    <p:custDataLst>
      <p:tags r:id="rId1"/>
    </p:custDataLst>
    <p:extLst>
      <p:ext uri="{BB962C8B-B14F-4D97-AF65-F5344CB8AC3E}">
        <p14:creationId xmlns:p14="http://schemas.microsoft.com/office/powerpoint/2010/main" val="593461935"/>
      </p:ext>
    </p:extLst>
  </p:cSld>
  <p:clrMapOvr>
    <a:masterClrMapping/>
  </p:clrMapOvr>
  <mc:AlternateContent xmlns:mc="http://schemas.openxmlformats.org/markup-compatibility/2006">
    <mc:Choice xmlns:p14="http://schemas.microsoft.com/office/powerpoint/2010/main" Requires="p14">
      <p:transition spd="slow" p14:dur="2000" advTm="85127"/>
    </mc:Choice>
    <mc:Fallback>
      <p:transition spd="slow" advTm="851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1196752"/>
          </a:xfrm>
        </p:spPr>
        <p:txBody>
          <a:bodyPr>
            <a:normAutofit/>
          </a:bodyPr>
          <a:lstStyle/>
          <a:p>
            <a:r>
              <a:rPr lang="bg-BG" sz="3600" dirty="0" smtClean="0">
                <a:solidFill>
                  <a:srgbClr val="002060"/>
                </a:solidFill>
              </a:rPr>
              <a:t>Университетско образование</a:t>
            </a:r>
            <a:endParaRPr lang="bg-BG" sz="3600" dirty="0">
              <a:solidFill>
                <a:srgbClr val="002060"/>
              </a:solidFill>
            </a:endParaRPr>
          </a:p>
        </p:txBody>
      </p:sp>
      <p:sp>
        <p:nvSpPr>
          <p:cNvPr id="3" name="Content Placeholder 2"/>
          <p:cNvSpPr>
            <a:spLocks noGrp="1"/>
          </p:cNvSpPr>
          <p:nvPr>
            <p:ph idx="1"/>
          </p:nvPr>
        </p:nvSpPr>
        <p:spPr>
          <a:xfrm>
            <a:off x="-69273" y="980728"/>
            <a:ext cx="9144000" cy="5877272"/>
          </a:xfrm>
        </p:spPr>
        <p:txBody>
          <a:bodyPr>
            <a:normAutofit/>
          </a:bodyPr>
          <a:lstStyle/>
          <a:p>
            <a:pPr marL="137160" indent="0" algn="just">
              <a:buNone/>
            </a:pPr>
            <a:r>
              <a:rPr lang="bg-BG" sz="2100" dirty="0"/>
              <a:t>На 15 години Лайбниц постъпва в Лайпцигския </a:t>
            </a:r>
            <a:r>
              <a:rPr lang="bg-BG" sz="2100" dirty="0" smtClean="0"/>
              <a:t>университет</a:t>
            </a:r>
            <a:r>
              <a:rPr lang="en-US" sz="2100" dirty="0" smtClean="0"/>
              <a:t>.</a:t>
            </a:r>
            <a:r>
              <a:rPr lang="bg-BG" sz="2100" dirty="0"/>
              <a:t> </a:t>
            </a:r>
            <a:r>
              <a:rPr lang="bg-BG" sz="2100" dirty="0" smtClean="0"/>
              <a:t>През декември</a:t>
            </a:r>
            <a:r>
              <a:rPr lang="en-US" sz="2100" dirty="0" smtClean="0"/>
              <a:t> </a:t>
            </a:r>
            <a:r>
              <a:rPr lang="bg-BG" sz="2100" dirty="0" smtClean="0"/>
              <a:t>1662 </a:t>
            </a:r>
            <a:r>
              <a:rPr lang="bg-BG" sz="2100" dirty="0"/>
              <a:t>г. защитава бакалавърска степен по философия. През юни следващата година той защитава своя тезис върху принципа за индивидуализация „Метафизично обсъждане на принципа за индивидуализация“. През февруари 1664 година той получава магистърска степен по философия, а през декември същата година публикува и защитава дисертацията си „Примерни философски въпроси, събрани от правото“</a:t>
            </a:r>
            <a:r>
              <a:rPr lang="en-US" sz="2100" dirty="0"/>
              <a:t>. </a:t>
            </a:r>
            <a:r>
              <a:rPr lang="bg-BG" sz="2100" dirty="0"/>
              <a:t>През септември 1665 година получава и бакалавърска степен по право.</a:t>
            </a:r>
          </a:p>
          <a:p>
            <a:pPr marL="137160" indent="0" algn="just">
              <a:buNone/>
            </a:pPr>
            <a:r>
              <a:rPr lang="bg-BG" sz="2100" dirty="0"/>
              <a:t>През 1666 г. двадесетгодишният Готфрид Лайбниц пише своята първа книга „За изкуството на съчетанията“ </a:t>
            </a:r>
            <a:r>
              <a:rPr lang="bg-BG" sz="2100" b="1" dirty="0"/>
              <a:t>(„De </a:t>
            </a:r>
            <a:r>
              <a:rPr lang="bg-BG" sz="2100" b="1" dirty="0" err="1"/>
              <a:t>Arte</a:t>
            </a:r>
            <a:r>
              <a:rPr lang="bg-BG" sz="2100" b="1" dirty="0"/>
              <a:t> </a:t>
            </a:r>
            <a:r>
              <a:rPr lang="bg-BG" sz="2100" b="1" dirty="0" err="1"/>
              <a:t>Combinatoria</a:t>
            </a:r>
            <a:r>
              <a:rPr lang="bg-BG" sz="2100" b="1" dirty="0"/>
              <a:t>“), </a:t>
            </a:r>
            <a:r>
              <a:rPr lang="bg-BG" sz="2100" dirty="0"/>
              <a:t>която съдържа хабилитационния му труд по философия като първа част.</a:t>
            </a:r>
          </a:p>
          <a:p>
            <a:pPr marL="137160" indent="0">
              <a:buNone/>
            </a:pPr>
            <a:endParaRPr lang="bg-BG" sz="2000" dirty="0">
              <a:latin typeface="Comic Sans MS" pitchFamily="66" charset="0"/>
            </a:endParaRPr>
          </a:p>
          <a:p>
            <a:endParaRPr lang="bg-BG" sz="2000" dirty="0">
              <a:latin typeface="Comic Sans MS" pitchFamily="66" charset="0"/>
            </a:endParaRPr>
          </a:p>
          <a:p>
            <a:endParaRPr lang="bg-BG" sz="2000" dirty="0">
              <a:latin typeface="Comic Sans MS"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648053"/>
            <a:ext cx="2370842" cy="2204864"/>
          </a:xfrm>
          <a:prstGeom prst="rect">
            <a:avLst/>
          </a:prstGeom>
        </p:spPr>
      </p:pic>
    </p:spTree>
    <p:custDataLst>
      <p:tags r:id="rId1"/>
    </p:custDataLst>
    <p:extLst>
      <p:ext uri="{BB962C8B-B14F-4D97-AF65-F5344CB8AC3E}">
        <p14:creationId xmlns:p14="http://schemas.microsoft.com/office/powerpoint/2010/main" val="3159013218"/>
      </p:ext>
    </p:extLst>
  </p:cSld>
  <p:clrMapOvr>
    <a:masterClrMapping/>
  </p:clrMapOvr>
  <mc:AlternateContent xmlns:mc="http://schemas.openxmlformats.org/markup-compatibility/2006">
    <mc:Choice xmlns:p14="http://schemas.microsoft.com/office/powerpoint/2010/main" Requires="p14">
      <p:transition spd="slow" p14:dur="2000" advTm="61088"/>
    </mc:Choice>
    <mc:Fallback>
      <p:transition spd="slow" advTm="61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002060"/>
                </a:solidFill>
              </a:rPr>
              <a:t>Университетът в Лайпциг</a:t>
            </a:r>
            <a:endParaRPr lang="bg-BG" dirty="0">
              <a:solidFill>
                <a:srgbClr val="00206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 y="1340768"/>
            <a:ext cx="4646116" cy="3340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428" y="1375964"/>
            <a:ext cx="3882409" cy="30611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4679826"/>
            <a:ext cx="2190750" cy="2190750"/>
          </a:xfrm>
          <a:prstGeom prst="rect">
            <a:avLst/>
          </a:prstGeom>
        </p:spPr>
      </p:pic>
    </p:spTree>
    <p:custDataLst>
      <p:tags r:id="rId1"/>
    </p:custDataLst>
    <p:extLst>
      <p:ext uri="{BB962C8B-B14F-4D97-AF65-F5344CB8AC3E}">
        <p14:creationId xmlns:p14="http://schemas.microsoft.com/office/powerpoint/2010/main" val="2684473967"/>
      </p:ext>
    </p:extLst>
  </p:cSld>
  <p:clrMapOvr>
    <a:masterClrMapping/>
  </p:clrMapOvr>
  <mc:AlternateContent xmlns:mc="http://schemas.openxmlformats.org/markup-compatibility/2006">
    <mc:Choice xmlns:p14="http://schemas.microsoft.com/office/powerpoint/2010/main" Requires="p14">
      <p:transition spd="slow" p14:dur="2000" advTm="11783"/>
    </mc:Choice>
    <mc:Fallback>
      <p:transition spd="slow" advTm="117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g-BG" sz="3500" dirty="0" smtClean="0">
                <a:solidFill>
                  <a:srgbClr val="002060"/>
                </a:solidFill>
              </a:rPr>
              <a:t>Принос в областта на математиката</a:t>
            </a:r>
            <a:endParaRPr lang="bg-BG" sz="3500" dirty="0">
              <a:solidFill>
                <a:srgbClr val="002060"/>
              </a:solidFill>
            </a:endParaRPr>
          </a:p>
        </p:txBody>
      </p:sp>
      <p:sp>
        <p:nvSpPr>
          <p:cNvPr id="3" name="Content Placeholder 2"/>
          <p:cNvSpPr>
            <a:spLocks noGrp="1"/>
          </p:cNvSpPr>
          <p:nvPr>
            <p:ph idx="1"/>
          </p:nvPr>
        </p:nvSpPr>
        <p:spPr>
          <a:xfrm>
            <a:off x="107504" y="1600200"/>
            <a:ext cx="8928992" cy="5257800"/>
          </a:xfrm>
        </p:spPr>
        <p:txBody>
          <a:bodyPr>
            <a:normAutofit/>
          </a:bodyPr>
          <a:lstStyle/>
          <a:p>
            <a:pPr algn="just">
              <a:buFont typeface="Wingdings" pitchFamily="2" charset="2"/>
              <a:buChar char="Ø"/>
            </a:pPr>
            <a:r>
              <a:rPr lang="bg-BG" sz="2100" dirty="0"/>
              <a:t>В </a:t>
            </a:r>
            <a:r>
              <a:rPr lang="bg-BG" sz="2100" dirty="0" smtClean="0"/>
              <a:t>лайпцигските "</a:t>
            </a:r>
            <a:r>
              <a:rPr lang="bg-BG" sz="2100" dirty="0" err="1" smtClean="0"/>
              <a:t>Acta</a:t>
            </a:r>
            <a:r>
              <a:rPr lang="bg-BG" sz="2100" dirty="0" smtClean="0"/>
              <a:t> </a:t>
            </a:r>
            <a:r>
              <a:rPr lang="bg-BG" sz="2100" dirty="0" err="1"/>
              <a:t>eruditorum</a:t>
            </a:r>
            <a:r>
              <a:rPr lang="bg-BG" sz="2100" dirty="0"/>
              <a:t>" публикува разработеното от него диференциално смятане през 1684 г., а интегралното смятане - през 1686 г. Първата работа съдържа знаците за диференциране, правила за диференциране, твърдения за </a:t>
            </a:r>
            <a:r>
              <a:rPr lang="bg-BG" sz="2100" dirty="0" err="1"/>
              <a:t>екстремумите</a:t>
            </a:r>
            <a:r>
              <a:rPr lang="bg-BG" sz="2100" dirty="0"/>
              <a:t> и </a:t>
            </a:r>
            <a:r>
              <a:rPr lang="bg-BG" sz="2100" dirty="0" err="1"/>
              <a:t>инфлексните</a:t>
            </a:r>
            <a:r>
              <a:rPr lang="bg-BG" sz="2100" dirty="0"/>
              <a:t> точки. Втората работа съдържа знака за интеграл.</a:t>
            </a:r>
          </a:p>
          <a:p>
            <a:pPr algn="just">
              <a:buFont typeface="Wingdings" pitchFamily="2" charset="2"/>
              <a:buChar char="Ø"/>
            </a:pPr>
            <a:r>
              <a:rPr lang="ru-RU" sz="2100" dirty="0" err="1" smtClean="0"/>
              <a:t>Внася</a:t>
            </a:r>
            <a:r>
              <a:rPr lang="ru-RU" sz="2100" dirty="0" smtClean="0"/>
              <a:t> </a:t>
            </a:r>
            <a:r>
              <a:rPr lang="ru-RU" sz="2100" dirty="0"/>
              <a:t>в анализа широко </a:t>
            </a:r>
            <a:r>
              <a:rPr lang="ru-RU" sz="2100" dirty="0" err="1"/>
              <a:t>употребяваните</a:t>
            </a:r>
            <a:r>
              <a:rPr lang="ru-RU" sz="2100" dirty="0"/>
              <a:t> </a:t>
            </a:r>
            <a:r>
              <a:rPr lang="ru-RU" sz="2100" dirty="0" err="1"/>
              <a:t>днес</a:t>
            </a:r>
            <a:r>
              <a:rPr lang="ru-RU" sz="2100" dirty="0"/>
              <a:t> </a:t>
            </a:r>
            <a:r>
              <a:rPr lang="ru-RU" sz="2100" dirty="0" err="1"/>
              <a:t>термини</a:t>
            </a:r>
            <a:r>
              <a:rPr lang="ru-RU" sz="2100" dirty="0"/>
              <a:t>: функция, </a:t>
            </a:r>
            <a:r>
              <a:rPr lang="ru-RU" sz="2100" dirty="0" err="1"/>
              <a:t>диференциал</a:t>
            </a:r>
            <a:r>
              <a:rPr lang="ru-RU" sz="2100" dirty="0"/>
              <a:t>, </a:t>
            </a:r>
            <a:r>
              <a:rPr lang="ru-RU" sz="2100" dirty="0" err="1"/>
              <a:t>диференциално</a:t>
            </a:r>
            <a:r>
              <a:rPr lang="ru-RU" sz="2100" dirty="0"/>
              <a:t> уравнение, </a:t>
            </a:r>
            <a:r>
              <a:rPr lang="ru-RU" sz="2100" dirty="0" err="1" smtClean="0"/>
              <a:t>алгоритъм</a:t>
            </a:r>
            <a:r>
              <a:rPr lang="ru-RU" sz="2100" dirty="0"/>
              <a:t>, </a:t>
            </a:r>
            <a:r>
              <a:rPr lang="ru-RU" sz="2100" dirty="0" err="1"/>
              <a:t>абсциса</a:t>
            </a:r>
            <a:r>
              <a:rPr lang="ru-RU" sz="2100" dirty="0"/>
              <a:t>, ордината и </a:t>
            </a:r>
            <a:r>
              <a:rPr lang="ru-RU" sz="2100" dirty="0" err="1" smtClean="0"/>
              <a:t>др</a:t>
            </a:r>
            <a:endParaRPr lang="ru-RU" sz="2100" dirty="0" smtClean="0"/>
          </a:p>
          <a:p>
            <a:pPr algn="just">
              <a:buFont typeface="Wingdings" pitchFamily="2" charset="2"/>
              <a:buChar char="Ø"/>
            </a:pPr>
            <a:r>
              <a:rPr lang="ru-RU" sz="2100" dirty="0" err="1" smtClean="0"/>
              <a:t>Разработва</a:t>
            </a:r>
            <a:r>
              <a:rPr lang="ru-RU" sz="2100" dirty="0" smtClean="0"/>
              <a:t> </a:t>
            </a:r>
            <a:r>
              <a:rPr lang="ru-RU" sz="2100" dirty="0" err="1"/>
              <a:t>правилата</a:t>
            </a:r>
            <a:r>
              <a:rPr lang="ru-RU" sz="2100" dirty="0"/>
              <a:t> за </a:t>
            </a:r>
            <a:r>
              <a:rPr lang="ru-RU" sz="2100" dirty="0" err="1"/>
              <a:t>диференциране</a:t>
            </a:r>
            <a:r>
              <a:rPr lang="ru-RU" sz="2100" dirty="0"/>
              <a:t> на сума, </a:t>
            </a:r>
            <a:r>
              <a:rPr lang="ru-RU" sz="2100" dirty="0" err="1"/>
              <a:t>разлика</a:t>
            </a:r>
            <a:r>
              <a:rPr lang="ru-RU" sz="2100" dirty="0"/>
              <a:t>, произведение, степен, функция от функция, </a:t>
            </a:r>
            <a:r>
              <a:rPr lang="ru-RU" sz="2100" dirty="0" err="1"/>
              <a:t>дава</a:t>
            </a:r>
            <a:r>
              <a:rPr lang="ru-RU" sz="2100" dirty="0"/>
              <a:t> дефиниции за </a:t>
            </a:r>
            <a:r>
              <a:rPr lang="ru-RU" sz="2100" dirty="0" err="1"/>
              <a:t>екстремни</a:t>
            </a:r>
            <a:r>
              <a:rPr lang="ru-RU" sz="2100" dirty="0"/>
              <a:t> точки и точки на </a:t>
            </a:r>
            <a:r>
              <a:rPr lang="ru-RU" sz="2100" dirty="0" err="1"/>
              <a:t>прекъсване</a:t>
            </a:r>
            <a:r>
              <a:rPr lang="ru-RU" sz="2100" dirty="0"/>
              <a:t>, </a:t>
            </a:r>
            <a:r>
              <a:rPr lang="ru-RU" sz="2100" dirty="0" err="1"/>
              <a:t>установява</a:t>
            </a:r>
            <a:r>
              <a:rPr lang="ru-RU" sz="2100" dirty="0"/>
              <a:t> взаимно </a:t>
            </a:r>
            <a:r>
              <a:rPr lang="ru-RU" sz="2100" dirty="0" err="1"/>
              <a:t>обратния</a:t>
            </a:r>
            <a:r>
              <a:rPr lang="ru-RU" sz="2100" dirty="0"/>
              <a:t> характер на </a:t>
            </a:r>
            <a:r>
              <a:rPr lang="ru-RU" sz="2100" dirty="0" err="1"/>
              <a:t>основните</a:t>
            </a:r>
            <a:r>
              <a:rPr lang="ru-RU" sz="2100" dirty="0"/>
              <a:t> операции в анализа — </a:t>
            </a:r>
            <a:r>
              <a:rPr lang="ru-RU" sz="2100" dirty="0" err="1"/>
              <a:t>диференцирането</a:t>
            </a:r>
            <a:r>
              <a:rPr lang="ru-RU" sz="2100" dirty="0"/>
              <a:t> и </a:t>
            </a:r>
            <a:r>
              <a:rPr lang="ru-RU" sz="2100" dirty="0" err="1" smtClean="0"/>
              <a:t>интегрирането</a:t>
            </a:r>
            <a:endParaRPr lang="ru-RU" sz="2100" dirty="0" smtClean="0"/>
          </a:p>
          <a:p>
            <a:pPr algn="just">
              <a:buFont typeface="Wingdings" pitchFamily="2" charset="2"/>
              <a:buChar char="Ø"/>
            </a:pPr>
            <a:r>
              <a:rPr lang="ru-RU" sz="2100" dirty="0" smtClean="0"/>
              <a:t>формула </a:t>
            </a:r>
            <a:r>
              <a:rPr lang="ru-RU" sz="2100" dirty="0"/>
              <a:t>за многократно </a:t>
            </a:r>
            <a:r>
              <a:rPr lang="ru-RU" sz="2100" dirty="0" err="1"/>
              <a:t>диференциране</a:t>
            </a:r>
            <a:r>
              <a:rPr lang="ru-RU" sz="2100" dirty="0"/>
              <a:t> на произведение - формула на </a:t>
            </a:r>
            <a:r>
              <a:rPr lang="ru-RU" sz="2100" dirty="0" err="1"/>
              <a:t>Лайбниц</a:t>
            </a:r>
            <a:endParaRPr lang="bg-BG" sz="2100" dirty="0"/>
          </a:p>
        </p:txBody>
      </p:sp>
    </p:spTree>
    <p:custDataLst>
      <p:tags r:id="rId1"/>
    </p:custDataLst>
    <p:extLst>
      <p:ext uri="{BB962C8B-B14F-4D97-AF65-F5344CB8AC3E}">
        <p14:creationId xmlns:p14="http://schemas.microsoft.com/office/powerpoint/2010/main" val="472767412"/>
      </p:ext>
    </p:extLst>
  </p:cSld>
  <p:clrMapOvr>
    <a:masterClrMapping/>
  </p:clrMapOvr>
  <mc:AlternateContent xmlns:mc="http://schemas.openxmlformats.org/markup-compatibility/2006">
    <mc:Choice xmlns:p14="http://schemas.microsoft.com/office/powerpoint/2010/main" Requires="p14">
      <p:transition spd="slow" p14:dur="2000" advTm="94170"/>
    </mc:Choice>
    <mc:Fallback>
      <p:transition spd="slow" advTm="941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08720"/>
            <a:ext cx="8534400" cy="4966855"/>
          </a:xfrm>
        </p:spPr>
        <p:txBody>
          <a:bodyPr>
            <a:normAutofit/>
          </a:bodyPr>
          <a:lstStyle/>
          <a:p>
            <a:pPr algn="just">
              <a:buFont typeface="Wingdings" pitchFamily="2" charset="2"/>
              <a:buChar char="Ø"/>
            </a:pPr>
            <a:r>
              <a:rPr lang="ru-RU" sz="2100" dirty="0" err="1" smtClean="0"/>
              <a:t>Дава</a:t>
            </a:r>
            <a:r>
              <a:rPr lang="ru-RU" sz="2100" dirty="0" smtClean="0"/>
              <a:t> </a:t>
            </a:r>
            <a:r>
              <a:rPr lang="ru-RU" sz="2100" dirty="0"/>
              <a:t>и правила за </a:t>
            </a:r>
            <a:r>
              <a:rPr lang="ru-RU" sz="2100" dirty="0" err="1"/>
              <a:t>диференциране</a:t>
            </a:r>
            <a:r>
              <a:rPr lang="ru-RU" sz="2100" dirty="0"/>
              <a:t> на </a:t>
            </a:r>
            <a:r>
              <a:rPr lang="ru-RU" sz="2100" dirty="0" err="1"/>
              <a:t>редица</a:t>
            </a:r>
            <a:r>
              <a:rPr lang="ru-RU" sz="2100" dirty="0"/>
              <a:t> </a:t>
            </a:r>
            <a:r>
              <a:rPr lang="ru-RU" sz="2100" dirty="0" err="1"/>
              <a:t>важни</a:t>
            </a:r>
            <a:r>
              <a:rPr lang="ru-RU" sz="2100" dirty="0"/>
              <a:t> </a:t>
            </a:r>
            <a:r>
              <a:rPr lang="ru-RU" sz="2100" dirty="0" err="1"/>
              <a:t>трансцендентни</a:t>
            </a:r>
            <a:r>
              <a:rPr lang="ru-RU" sz="2100" dirty="0"/>
              <a:t> </a:t>
            </a:r>
            <a:r>
              <a:rPr lang="ru-RU" sz="2100" dirty="0" smtClean="0"/>
              <a:t>функции.</a:t>
            </a:r>
          </a:p>
          <a:p>
            <a:pPr algn="just">
              <a:buFont typeface="Wingdings" pitchFamily="2" charset="2"/>
              <a:buChar char="Ø"/>
            </a:pPr>
            <a:r>
              <a:rPr lang="ru-RU" sz="2100" dirty="0" err="1"/>
              <a:t>Поставя</a:t>
            </a:r>
            <a:r>
              <a:rPr lang="ru-RU" sz="2100" dirty="0"/>
              <a:t> </a:t>
            </a:r>
            <a:r>
              <a:rPr lang="ru-RU" sz="2100" dirty="0" err="1"/>
              <a:t>основите</a:t>
            </a:r>
            <a:r>
              <a:rPr lang="ru-RU" sz="2100" dirty="0"/>
              <a:t> на </a:t>
            </a:r>
            <a:r>
              <a:rPr lang="ru-RU" sz="2100" dirty="0" err="1"/>
              <a:t>теорията</a:t>
            </a:r>
            <a:r>
              <a:rPr lang="ru-RU" sz="2100" dirty="0"/>
              <a:t> на </a:t>
            </a:r>
            <a:r>
              <a:rPr lang="ru-RU" sz="2100" dirty="0" err="1"/>
              <a:t>редовете</a:t>
            </a:r>
            <a:r>
              <a:rPr lang="ru-RU" sz="2100" dirty="0"/>
              <a:t> и на </a:t>
            </a:r>
            <a:r>
              <a:rPr lang="ru-RU" sz="2100" dirty="0" err="1"/>
              <a:t>теорията</a:t>
            </a:r>
            <a:r>
              <a:rPr lang="ru-RU" sz="2100" dirty="0"/>
              <a:t> на </a:t>
            </a:r>
            <a:r>
              <a:rPr lang="ru-RU" sz="2100" dirty="0" err="1"/>
              <a:t>диференциалните</a:t>
            </a:r>
            <a:r>
              <a:rPr lang="ru-RU" sz="2100" dirty="0"/>
              <a:t> уравнения</a:t>
            </a:r>
            <a:r>
              <a:rPr lang="ru-RU" sz="2100" dirty="0" smtClean="0"/>
              <a:t>.</a:t>
            </a:r>
          </a:p>
          <a:p>
            <a:pPr algn="just">
              <a:buFont typeface="Wingdings" pitchFamily="2" charset="2"/>
              <a:buChar char="Ø"/>
            </a:pPr>
            <a:r>
              <a:rPr lang="ru-RU" sz="2100" dirty="0" err="1" smtClean="0"/>
              <a:t>През</a:t>
            </a:r>
            <a:r>
              <a:rPr lang="ru-RU" sz="2100" dirty="0" smtClean="0"/>
              <a:t> </a:t>
            </a:r>
            <a:r>
              <a:rPr lang="ru-RU" sz="2100" dirty="0"/>
              <a:t>1703 </a:t>
            </a:r>
            <a:r>
              <a:rPr lang="ru-RU" sz="2100" dirty="0" smtClean="0"/>
              <a:t>г. </a:t>
            </a:r>
            <a:r>
              <a:rPr lang="ru-RU" sz="2100" dirty="0" err="1" smtClean="0"/>
              <a:t>публикува</a:t>
            </a:r>
            <a:r>
              <a:rPr lang="ru-RU" sz="2100" dirty="0" smtClean="0"/>
              <a:t> </a:t>
            </a:r>
            <a:r>
              <a:rPr lang="ru-RU" sz="2100" dirty="0" err="1"/>
              <a:t>своето</a:t>
            </a:r>
            <a:r>
              <a:rPr lang="ru-RU" sz="2100" dirty="0"/>
              <a:t> </a:t>
            </a:r>
            <a:r>
              <a:rPr lang="en-US" sz="2100" dirty="0" smtClean="0"/>
              <a:t>“</a:t>
            </a:r>
            <a:r>
              <a:rPr lang="ru-RU" sz="2100" dirty="0" err="1" smtClean="0"/>
              <a:t>Обяснение</a:t>
            </a:r>
            <a:r>
              <a:rPr lang="ru-RU" sz="2100" dirty="0" smtClean="0"/>
              <a:t> </a:t>
            </a:r>
            <a:r>
              <a:rPr lang="ru-RU" sz="2100" dirty="0"/>
              <a:t>на </a:t>
            </a:r>
            <a:r>
              <a:rPr lang="ru-RU" sz="2100" dirty="0" err="1"/>
              <a:t>двоичната</a:t>
            </a:r>
            <a:r>
              <a:rPr lang="ru-RU" sz="2100" dirty="0"/>
              <a:t> </a:t>
            </a:r>
            <a:r>
              <a:rPr lang="ru-RU" sz="2100" dirty="0" err="1" smtClean="0"/>
              <a:t>аритметика</a:t>
            </a:r>
            <a:r>
              <a:rPr lang="en-US" sz="2100" dirty="0" smtClean="0"/>
              <a:t>”.</a:t>
            </a:r>
            <a:r>
              <a:rPr lang="en-US" sz="2100" dirty="0"/>
              <a:t> </a:t>
            </a:r>
            <a:endParaRPr lang="en-US" sz="2100" dirty="0" smtClean="0"/>
          </a:p>
          <a:p>
            <a:pPr marL="137160" indent="0">
              <a:buNone/>
            </a:pPr>
            <a:endParaRPr lang="en-US" sz="2400" dirty="0" smtClean="0"/>
          </a:p>
          <a:p>
            <a:pPr marL="137160" indent="0">
              <a:buNone/>
            </a:pPr>
            <a:endParaRPr lang="en-US" sz="2400" dirty="0"/>
          </a:p>
          <a:p>
            <a:pPr marL="137160" indent="0">
              <a:buNone/>
            </a:pPr>
            <a:endParaRPr lang="en-US" sz="2400" dirty="0" smtClean="0"/>
          </a:p>
          <a:p>
            <a:pPr marL="137160" indent="0">
              <a:buNone/>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260932"/>
            <a:ext cx="3312368" cy="3349014"/>
          </a:xfrm>
          <a:prstGeom prst="rect">
            <a:avLst/>
          </a:prstGeom>
        </p:spPr>
      </p:pic>
    </p:spTree>
    <p:custDataLst>
      <p:tags r:id="rId1"/>
    </p:custDataLst>
    <p:extLst>
      <p:ext uri="{BB962C8B-B14F-4D97-AF65-F5344CB8AC3E}">
        <p14:creationId xmlns:p14="http://schemas.microsoft.com/office/powerpoint/2010/main" val="2604683584"/>
      </p:ext>
    </p:extLst>
  </p:cSld>
  <p:clrMapOvr>
    <a:masterClrMapping/>
  </p:clrMapOvr>
  <mc:AlternateContent xmlns:mc="http://schemas.openxmlformats.org/markup-compatibility/2006">
    <mc:Choice xmlns:p14="http://schemas.microsoft.com/office/powerpoint/2010/main" Requires="p14">
      <p:transition spd="slow" p14:dur="2000" advTm="30107"/>
    </mc:Choice>
    <mc:Fallback>
      <p:transition spd="slow" advTm="30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FFC000"/>
                </a:solidFill>
              </a:rPr>
              <a:t>Мари-Софи </a:t>
            </a:r>
            <a:r>
              <a:rPr lang="bg-BG" dirty="0" err="1" smtClean="0">
                <a:solidFill>
                  <a:srgbClr val="FFC000"/>
                </a:solidFill>
              </a:rPr>
              <a:t>Жермен</a:t>
            </a:r>
            <a:endParaRPr lang="bg-BG" dirty="0">
              <a:solidFill>
                <a:srgbClr val="FFC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248598"/>
            <a:ext cx="2808312" cy="32576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412776"/>
            <a:ext cx="2211246" cy="31683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4113731"/>
            <a:ext cx="1901548" cy="2541159"/>
          </a:xfrm>
          <a:prstGeom prst="rect">
            <a:avLst/>
          </a:prstGeom>
        </p:spPr>
      </p:pic>
    </p:spTree>
    <p:custDataLst>
      <p:tags r:id="rId1"/>
    </p:custDataLst>
    <p:extLst>
      <p:ext uri="{BB962C8B-B14F-4D97-AF65-F5344CB8AC3E}">
        <p14:creationId xmlns:p14="http://schemas.microsoft.com/office/powerpoint/2010/main" val="2118862571"/>
      </p:ext>
    </p:extLst>
  </p:cSld>
  <p:clrMapOvr>
    <a:masterClrMapping/>
  </p:clrMapOvr>
  <mc:AlternateContent xmlns:mc="http://schemas.openxmlformats.org/markup-compatibility/2006">
    <mc:Choice xmlns:p14="http://schemas.microsoft.com/office/powerpoint/2010/main" Requires="p14">
      <p:transition spd="slow" p14:dur="2000" advTm="59616"/>
    </mc:Choice>
    <mc:Fallback>
      <p:transition spd="slow" advTm="596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57592" cy="1008112"/>
          </a:xfrm>
        </p:spPr>
        <p:txBody>
          <a:bodyPr>
            <a:noAutofit/>
          </a:bodyPr>
          <a:lstStyle/>
          <a:p>
            <a:r>
              <a:rPr lang="bg-BG" sz="3100" dirty="0" smtClean="0">
                <a:solidFill>
                  <a:srgbClr val="FFC000"/>
                </a:solidFill>
              </a:rPr>
              <a:t>Житейски път и полова дискриминация</a:t>
            </a:r>
            <a:endParaRPr lang="bg-BG" sz="3100" dirty="0">
              <a:solidFill>
                <a:srgbClr val="FFC000"/>
              </a:solidFill>
            </a:endParaRPr>
          </a:p>
        </p:txBody>
      </p:sp>
      <p:sp>
        <p:nvSpPr>
          <p:cNvPr id="3" name="Content Placeholder 2"/>
          <p:cNvSpPr>
            <a:spLocks noGrp="1"/>
          </p:cNvSpPr>
          <p:nvPr>
            <p:ph idx="1"/>
          </p:nvPr>
        </p:nvSpPr>
        <p:spPr>
          <a:xfrm>
            <a:off x="467544" y="1124744"/>
            <a:ext cx="8219256" cy="5040600"/>
          </a:xfrm>
        </p:spPr>
        <p:txBody>
          <a:bodyPr>
            <a:normAutofit/>
          </a:bodyPr>
          <a:lstStyle/>
          <a:p>
            <a:pPr marL="137160" indent="0" algn="just">
              <a:buNone/>
            </a:pPr>
            <a:r>
              <a:rPr lang="ru-RU" sz="2100" dirty="0"/>
              <a:t>Мари-Софи </a:t>
            </a:r>
            <a:r>
              <a:rPr lang="ru-RU" sz="2100" dirty="0" err="1"/>
              <a:t>Жермен</a:t>
            </a:r>
            <a:r>
              <a:rPr lang="ru-RU" sz="2100" dirty="0"/>
              <a:t> (1 </a:t>
            </a:r>
            <a:r>
              <a:rPr lang="ru-RU" sz="2100" dirty="0" err="1"/>
              <a:t>април</a:t>
            </a:r>
            <a:r>
              <a:rPr lang="ru-RU" sz="2100" dirty="0"/>
              <a:t> 1776 - 27 </a:t>
            </a:r>
            <a:r>
              <a:rPr lang="ru-RU" sz="2100" dirty="0" err="1"/>
              <a:t>юни</a:t>
            </a:r>
            <a:r>
              <a:rPr lang="ru-RU" sz="2100" dirty="0"/>
              <a:t> 1831) е </a:t>
            </a:r>
            <a:r>
              <a:rPr lang="ru-RU" sz="2100" dirty="0" err="1" smtClean="0"/>
              <a:t>френска</a:t>
            </a:r>
            <a:r>
              <a:rPr lang="ru-RU" sz="2100" dirty="0" smtClean="0"/>
              <a:t> учена </a:t>
            </a:r>
            <a:r>
              <a:rPr lang="ru-RU" sz="2100" dirty="0"/>
              <a:t>- математик, физик и философ.</a:t>
            </a:r>
          </a:p>
          <a:p>
            <a:pPr marL="137160" indent="0" algn="just">
              <a:buNone/>
            </a:pPr>
            <a:r>
              <a:rPr lang="ru-RU" sz="2100" dirty="0" err="1"/>
              <a:t>Въпреки</a:t>
            </a:r>
            <a:r>
              <a:rPr lang="ru-RU" sz="2100" dirty="0"/>
              <a:t> </a:t>
            </a:r>
            <a:r>
              <a:rPr lang="ru-RU" sz="2100" dirty="0" err="1"/>
              <a:t>първоначалната</a:t>
            </a:r>
            <a:r>
              <a:rPr lang="ru-RU" sz="2100" dirty="0"/>
              <a:t> </a:t>
            </a:r>
            <a:r>
              <a:rPr lang="ru-RU" sz="2100" dirty="0" err="1"/>
              <a:t>съпротива</a:t>
            </a:r>
            <a:r>
              <a:rPr lang="ru-RU" sz="2100" dirty="0"/>
              <a:t> от страна на </a:t>
            </a:r>
            <a:r>
              <a:rPr lang="ru-RU" sz="2100" dirty="0" err="1"/>
              <a:t>родителите</a:t>
            </a:r>
            <a:r>
              <a:rPr lang="ru-RU" sz="2100" dirty="0"/>
              <a:t> си и </a:t>
            </a:r>
            <a:r>
              <a:rPr lang="ru-RU" sz="2100" dirty="0" err="1"/>
              <a:t>трудностите</a:t>
            </a:r>
            <a:r>
              <a:rPr lang="ru-RU" sz="2100" dirty="0"/>
              <a:t>, </a:t>
            </a:r>
            <a:r>
              <a:rPr lang="ru-RU" sz="2100" dirty="0" err="1"/>
              <a:t>представен</a:t>
            </a:r>
            <a:r>
              <a:rPr lang="ru-RU" sz="2100" dirty="0"/>
              <a:t> от </a:t>
            </a:r>
            <a:r>
              <a:rPr lang="ru-RU" sz="2100" dirty="0" err="1"/>
              <a:t>пол-предубедено</a:t>
            </a:r>
            <a:r>
              <a:rPr lang="ru-RU" sz="2100" dirty="0"/>
              <a:t> общество, </a:t>
            </a:r>
            <a:r>
              <a:rPr lang="ru-RU" sz="2100" dirty="0" err="1"/>
              <a:t>тя</a:t>
            </a:r>
            <a:r>
              <a:rPr lang="ru-RU" sz="2100" dirty="0"/>
              <a:t> </a:t>
            </a:r>
            <a:r>
              <a:rPr lang="ru-RU" sz="2100" dirty="0" err="1"/>
              <a:t>придобива</a:t>
            </a:r>
            <a:r>
              <a:rPr lang="ru-RU" sz="2100" dirty="0"/>
              <a:t> образование от </a:t>
            </a:r>
            <a:r>
              <a:rPr lang="ru-RU" sz="2100" dirty="0" err="1"/>
              <a:t>книгите</a:t>
            </a:r>
            <a:r>
              <a:rPr lang="ru-RU" sz="2100" dirty="0"/>
              <a:t> в </a:t>
            </a:r>
            <a:r>
              <a:rPr lang="ru-RU" sz="2100" dirty="0" err="1"/>
              <a:t>библиотеката</a:t>
            </a:r>
            <a:r>
              <a:rPr lang="ru-RU" sz="2100" dirty="0"/>
              <a:t> на </a:t>
            </a:r>
            <a:r>
              <a:rPr lang="ru-RU" sz="2100" dirty="0" err="1"/>
              <a:t>баща</a:t>
            </a:r>
            <a:r>
              <a:rPr lang="ru-RU" sz="2100" dirty="0"/>
              <a:t> си и от </a:t>
            </a:r>
            <a:r>
              <a:rPr lang="ru-RU" sz="2100" dirty="0" err="1"/>
              <a:t>кореспонденция</a:t>
            </a:r>
            <a:r>
              <a:rPr lang="ru-RU" sz="2100" dirty="0"/>
              <a:t> с </a:t>
            </a:r>
            <a:r>
              <a:rPr lang="ru-RU" sz="2100" dirty="0" err="1"/>
              <a:t>известни</a:t>
            </a:r>
            <a:r>
              <a:rPr lang="ru-RU" sz="2100" dirty="0"/>
              <a:t> </a:t>
            </a:r>
            <a:r>
              <a:rPr lang="ru-RU" sz="2100" dirty="0" err="1"/>
              <a:t>математици</a:t>
            </a:r>
            <a:r>
              <a:rPr lang="ru-RU" sz="2100" dirty="0"/>
              <a:t> </a:t>
            </a:r>
            <a:r>
              <a:rPr lang="ru-RU" sz="2100" dirty="0" err="1"/>
              <a:t>като</a:t>
            </a:r>
            <a:r>
              <a:rPr lang="ru-RU" sz="2100" dirty="0"/>
              <a:t> Лагранж</a:t>
            </a:r>
            <a:r>
              <a:rPr lang="ru-RU" sz="2100" dirty="0" smtClean="0"/>
              <a:t>,</a:t>
            </a:r>
            <a:r>
              <a:rPr lang="en-US" sz="2100" dirty="0" smtClean="0"/>
              <a:t> </a:t>
            </a:r>
            <a:r>
              <a:rPr lang="ru-RU" sz="2100" dirty="0" err="1" smtClean="0"/>
              <a:t>Лежандър</a:t>
            </a:r>
            <a:r>
              <a:rPr lang="ru-RU" sz="2100" dirty="0" smtClean="0"/>
              <a:t> </a:t>
            </a:r>
            <a:r>
              <a:rPr lang="ru-RU" sz="2100" dirty="0"/>
              <a:t>и </a:t>
            </a:r>
            <a:r>
              <a:rPr lang="ru-RU" sz="2100" dirty="0" err="1"/>
              <a:t>Гаус</a:t>
            </a:r>
            <a:r>
              <a:rPr lang="ru-RU" sz="2100" dirty="0" smtClean="0"/>
              <a:t>.</a:t>
            </a:r>
            <a:endParaRPr lang="en-US" sz="2100" dirty="0" smtClean="0"/>
          </a:p>
          <a:p>
            <a:pPr marL="137160" indent="0" algn="just">
              <a:buNone/>
            </a:pPr>
            <a:endParaRPr lang="ru-RU" sz="2100" dirty="0"/>
          </a:p>
          <a:p>
            <a:pPr marL="137160" indent="0" algn="just">
              <a:buNone/>
            </a:pPr>
            <a:endParaRPr lang="bg-BG" sz="2400" dirty="0">
              <a:latin typeface="Comic Sans MS"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3377927"/>
            <a:ext cx="2736304" cy="33284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3293351950"/>
      </p:ext>
    </p:extLst>
  </p:cSld>
  <p:clrMapOvr>
    <a:masterClrMapping/>
  </p:clrMapOvr>
  <mc:AlternateContent xmlns:mc="http://schemas.openxmlformats.org/markup-compatibility/2006">
    <mc:Choice xmlns:p14="http://schemas.microsoft.com/office/powerpoint/2010/main" Requires="p14">
      <p:transition spd="slow" p14:dur="2000" advTm="47142"/>
    </mc:Choice>
    <mc:Fallback>
      <p:transition spd="slow" advTm="471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10.xml><?xml version="1.0" encoding="utf-8"?>
<p:tagLst xmlns:a="http://schemas.openxmlformats.org/drawingml/2006/main" xmlns:r="http://schemas.openxmlformats.org/officeDocument/2006/relationships" xmlns:p="http://schemas.openxmlformats.org/presentationml/2006/main">
  <p:tag name="TIMING" val="|0.7|0.8|0.7|0.6"/>
</p:tagLst>
</file>

<file path=ppt/tags/tag11.xml><?xml version="1.0" encoding="utf-8"?>
<p:tagLst xmlns:a="http://schemas.openxmlformats.org/drawingml/2006/main" xmlns:r="http://schemas.openxmlformats.org/officeDocument/2006/relationships" xmlns:p="http://schemas.openxmlformats.org/presentationml/2006/main">
  <p:tag name="TIMING" val="|0.7|1"/>
</p:tagLst>
</file>

<file path=ppt/tags/tag12.xml><?xml version="1.0" encoding="utf-8"?>
<p:tagLst xmlns:a="http://schemas.openxmlformats.org/drawingml/2006/main" xmlns:r="http://schemas.openxmlformats.org/officeDocument/2006/relationships" xmlns:p="http://schemas.openxmlformats.org/presentationml/2006/main">
  <p:tag name="TIMING" val="|0.7|1.9|1.9|1.6"/>
</p:tagLst>
</file>

<file path=ppt/tags/tag13.xml><?xml version="1.0" encoding="utf-8"?>
<p:tagLst xmlns:a="http://schemas.openxmlformats.org/drawingml/2006/main" xmlns:r="http://schemas.openxmlformats.org/officeDocument/2006/relationships" xmlns:p="http://schemas.openxmlformats.org/presentationml/2006/main">
  <p:tag name="TIMING" val="|0.5|1.8"/>
</p:tagLst>
</file>

<file path=ppt/tags/tag14.xml><?xml version="1.0" encoding="utf-8"?>
<p:tagLst xmlns:a="http://schemas.openxmlformats.org/drawingml/2006/main" xmlns:r="http://schemas.openxmlformats.org/officeDocument/2006/relationships" xmlns:p="http://schemas.openxmlformats.org/presentationml/2006/main">
  <p:tag name="TIMING" val="|0.4|2.2|2"/>
</p:tagLst>
</file>

<file path=ppt/tags/tag15.xml><?xml version="1.0" encoding="utf-8"?>
<p:tagLst xmlns:a="http://schemas.openxmlformats.org/drawingml/2006/main" xmlns:r="http://schemas.openxmlformats.org/officeDocument/2006/relationships" xmlns:p="http://schemas.openxmlformats.org/presentationml/2006/main">
  <p:tag name="TIMING" val="|0.5|1.2|1|0.8|0.7"/>
</p:tagLst>
</file>

<file path=ppt/tags/tag16.xml><?xml version="1.0" encoding="utf-8"?>
<p:tagLst xmlns:a="http://schemas.openxmlformats.org/drawingml/2006/main" xmlns:r="http://schemas.openxmlformats.org/officeDocument/2006/relationships" xmlns:p="http://schemas.openxmlformats.org/presentationml/2006/main">
  <p:tag name="TIMING" val="|0.6|0.8|0.9|0.8|1"/>
</p:tagLst>
</file>

<file path=ppt/tags/tag17.xml><?xml version="1.0" encoding="utf-8"?>
<p:tagLst xmlns:a="http://schemas.openxmlformats.org/drawingml/2006/main" xmlns:r="http://schemas.openxmlformats.org/officeDocument/2006/relationships" xmlns:p="http://schemas.openxmlformats.org/presentationml/2006/main">
  <p:tag name="TIMING" val="|0.5|1.3|0.9|0.8|1|1.3|1.2"/>
</p:tagLst>
</file>

<file path=ppt/tags/tag18.xml><?xml version="1.0" encoding="utf-8"?>
<p:tagLst xmlns:a="http://schemas.openxmlformats.org/drawingml/2006/main" xmlns:r="http://schemas.openxmlformats.org/officeDocument/2006/relationships" xmlns:p="http://schemas.openxmlformats.org/presentationml/2006/main">
  <p:tag name="TIMING" val="|0.6|1.1"/>
</p:tagLst>
</file>

<file path=ppt/tags/tag19.xml><?xml version="1.0" encoding="utf-8"?>
<p:tagLst xmlns:a="http://schemas.openxmlformats.org/drawingml/2006/main" xmlns:r="http://schemas.openxmlformats.org/officeDocument/2006/relationships" xmlns:p="http://schemas.openxmlformats.org/presentationml/2006/main">
  <p:tag name="TIMING" val="|0.6|1.2|0.8|1"/>
</p:tagLst>
</file>

<file path=ppt/tags/tag2.xml><?xml version="1.0" encoding="utf-8"?>
<p:tagLst xmlns:a="http://schemas.openxmlformats.org/drawingml/2006/main" xmlns:r="http://schemas.openxmlformats.org/officeDocument/2006/relationships" xmlns:p="http://schemas.openxmlformats.org/presentationml/2006/main">
  <p:tag name="TIMING" val="|0.4|1.1|1.3"/>
</p:tagLst>
</file>

<file path=ppt/tags/tag20.xml><?xml version="1.0" encoding="utf-8"?>
<p:tagLst xmlns:a="http://schemas.openxmlformats.org/drawingml/2006/main" xmlns:r="http://schemas.openxmlformats.org/officeDocument/2006/relationships" xmlns:p="http://schemas.openxmlformats.org/presentationml/2006/main">
  <p:tag name="TIMING" val="|0.6|0.8"/>
</p:tagLst>
</file>

<file path=ppt/tags/tag21.xml><?xml version="1.0" encoding="utf-8"?>
<p:tagLst xmlns:a="http://schemas.openxmlformats.org/drawingml/2006/main" xmlns:r="http://schemas.openxmlformats.org/officeDocument/2006/relationships" xmlns:p="http://schemas.openxmlformats.org/presentationml/2006/main">
  <p:tag name="TIMING" val="|0.4|0.7|0.7"/>
</p:tagLst>
</file>

<file path=ppt/tags/tag22.xml><?xml version="1.0" encoding="utf-8"?>
<p:tagLst xmlns:a="http://schemas.openxmlformats.org/drawingml/2006/main" xmlns:r="http://schemas.openxmlformats.org/officeDocument/2006/relationships" xmlns:p="http://schemas.openxmlformats.org/presentationml/2006/main">
  <p:tag name="TIMING" val="|0.4|0.9|0.7|0.8|0.6|0.6"/>
</p:tagLst>
</file>

<file path=ppt/tags/tag23.xml><?xml version="1.0" encoding="utf-8"?>
<p:tagLst xmlns:a="http://schemas.openxmlformats.org/drawingml/2006/main" xmlns:r="http://schemas.openxmlformats.org/officeDocument/2006/relationships" xmlns:p="http://schemas.openxmlformats.org/presentationml/2006/main">
  <p:tag name="TIMING" val="|0.6|0.8|0.6|0.6"/>
</p:tagLst>
</file>

<file path=ppt/tags/tag24.xml><?xml version="1.0" encoding="utf-8"?>
<p:tagLst xmlns:a="http://schemas.openxmlformats.org/drawingml/2006/main" xmlns:r="http://schemas.openxmlformats.org/officeDocument/2006/relationships" xmlns:p="http://schemas.openxmlformats.org/presentationml/2006/main">
  <p:tag name="TIMING" val="|0.5|1.5|2"/>
</p:tagLst>
</file>

<file path=ppt/tags/tag25.xml><?xml version="1.0" encoding="utf-8"?>
<p:tagLst xmlns:a="http://schemas.openxmlformats.org/drawingml/2006/main" xmlns:r="http://schemas.openxmlformats.org/officeDocument/2006/relationships" xmlns:p="http://schemas.openxmlformats.org/presentationml/2006/main">
  <p:tag name="TIMING" val="|0.7|1.2|1.1"/>
</p:tagLst>
</file>

<file path=ppt/tags/tag3.xml><?xml version="1.0" encoding="utf-8"?>
<p:tagLst xmlns:a="http://schemas.openxmlformats.org/drawingml/2006/main" xmlns:r="http://schemas.openxmlformats.org/officeDocument/2006/relationships" xmlns:p="http://schemas.openxmlformats.org/presentationml/2006/main">
  <p:tag name="TIMING" val="|0.5|0.5|0.6"/>
</p:tagLst>
</file>

<file path=ppt/tags/tag4.xml><?xml version="1.0" encoding="utf-8"?>
<p:tagLst xmlns:a="http://schemas.openxmlformats.org/drawingml/2006/main" xmlns:r="http://schemas.openxmlformats.org/officeDocument/2006/relationships" xmlns:p="http://schemas.openxmlformats.org/presentationml/2006/main">
  <p:tag name="TIMING" val="|0.9|0.9|0.9"/>
</p:tagLst>
</file>

<file path=ppt/tags/tag5.xml><?xml version="1.0" encoding="utf-8"?>
<p:tagLst xmlns:a="http://schemas.openxmlformats.org/drawingml/2006/main" xmlns:r="http://schemas.openxmlformats.org/officeDocument/2006/relationships" xmlns:p="http://schemas.openxmlformats.org/presentationml/2006/main">
  <p:tag name="TIMING" val="|1.1|0.9|0.7|0.7"/>
</p:tagLst>
</file>

<file path=ppt/tags/tag6.xml><?xml version="1.0" encoding="utf-8"?>
<p:tagLst xmlns:a="http://schemas.openxmlformats.org/drawingml/2006/main" xmlns:r="http://schemas.openxmlformats.org/officeDocument/2006/relationships" xmlns:p="http://schemas.openxmlformats.org/presentationml/2006/main">
  <p:tag name="TIMING" val="|1|1.7|1.4|1.6|1.4"/>
</p:tagLst>
</file>

<file path=ppt/tags/tag7.xml><?xml version="1.0" encoding="utf-8"?>
<p:tagLst xmlns:a="http://schemas.openxmlformats.org/drawingml/2006/main" xmlns:r="http://schemas.openxmlformats.org/officeDocument/2006/relationships" xmlns:p="http://schemas.openxmlformats.org/presentationml/2006/main">
  <p:tag name="TIMING" val="|0.9|1.5|1.8|1.9"/>
</p:tagLst>
</file>

<file path=ppt/tags/tag8.xml><?xml version="1.0" encoding="utf-8"?>
<p:tagLst xmlns:a="http://schemas.openxmlformats.org/drawingml/2006/main" xmlns:r="http://schemas.openxmlformats.org/officeDocument/2006/relationships" xmlns:p="http://schemas.openxmlformats.org/presentationml/2006/main">
  <p:tag name="TIMING" val="|0.7|1.8|1.7|1.8"/>
</p:tagLst>
</file>

<file path=ppt/tags/tag9.xml><?xml version="1.0" encoding="utf-8"?>
<p:tagLst xmlns:a="http://schemas.openxmlformats.org/drawingml/2006/main" xmlns:r="http://schemas.openxmlformats.org/officeDocument/2006/relationships" xmlns:p="http://schemas.openxmlformats.org/presentationml/2006/main">
  <p:tag name="TIMING" val="|0.9|1.2|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311</TotalTime>
  <Words>1265</Words>
  <Application>Microsoft Office PowerPoint</Application>
  <PresentationFormat>On-screen Show (4:3)</PresentationFormat>
  <Paragraphs>94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Математици-юбиляри</vt:lpstr>
      <vt:lpstr>Готфрид Лайбниц</vt:lpstr>
      <vt:lpstr>Ранен живот</vt:lpstr>
      <vt:lpstr>Университетско образование</vt:lpstr>
      <vt:lpstr>Университетът в Лайпциг</vt:lpstr>
      <vt:lpstr>Принос в областта на математиката</vt:lpstr>
      <vt:lpstr>PowerPoint Presentation</vt:lpstr>
      <vt:lpstr>Мари-Софи Жермен</vt:lpstr>
      <vt:lpstr>Житейски път и полова дискриминация</vt:lpstr>
      <vt:lpstr>Научни постижения</vt:lpstr>
      <vt:lpstr>PowerPoint Presentation</vt:lpstr>
      <vt:lpstr>Жозеф Луи Лагранж</vt:lpstr>
      <vt:lpstr>Жизнен път</vt:lpstr>
      <vt:lpstr>Град Торино</vt:lpstr>
      <vt:lpstr>Научни трудове</vt:lpstr>
      <vt:lpstr>Достижения в областта на математиката</vt:lpstr>
      <vt:lpstr>PowerPoint Presentation</vt:lpstr>
      <vt:lpstr>PowerPoint Presentation</vt:lpstr>
      <vt:lpstr>Аугустус де Морган</vt:lpstr>
      <vt:lpstr>Ранен живот и развитие</vt:lpstr>
      <vt:lpstr>Мадурай, Индия</vt:lpstr>
      <vt:lpstr>PowerPoint Presentation</vt:lpstr>
      <vt:lpstr>PowerPoint Presentation</vt:lpstr>
      <vt:lpstr>Научни постижения</vt:lpstr>
      <vt:lpstr>Закони на де Морган</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Математици-юбиляри</dc:title>
  <dc:creator>user</dc:creator>
  <cp:lastModifiedBy>user</cp:lastModifiedBy>
  <cp:revision>45</cp:revision>
  <dcterms:created xsi:type="dcterms:W3CDTF">2016-02-20T09:57:59Z</dcterms:created>
  <dcterms:modified xsi:type="dcterms:W3CDTF">2016-04-07T12:28:07Z</dcterms:modified>
</cp:coreProperties>
</file>